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1.xml" ContentType="application/vnd.openxmlformats-officedocument.presentationml.tags+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1"/>
  </p:notesMasterIdLst>
  <p:sldIdLst>
    <p:sldId id="271" r:id="rId2"/>
    <p:sldId id="267" r:id="rId3"/>
    <p:sldId id="277" r:id="rId4"/>
    <p:sldId id="279" r:id="rId5"/>
    <p:sldId id="269" r:id="rId6"/>
    <p:sldId id="278" r:id="rId7"/>
    <p:sldId id="280" r:id="rId8"/>
    <p:sldId id="274" r:id="rId9"/>
    <p:sldId id="273" r:id="rId10"/>
  </p:sldIdLst>
  <p:sldSz cx="18288000" cy="10287000"/>
  <p:notesSz cx="6858000" cy="9144000"/>
  <p:embeddedFontLst>
    <p:embeddedFont>
      <p:font typeface="Now" panose="020B0604020202020204" charset="-94"/>
      <p:regular r:id="rId12"/>
    </p:embeddedFont>
    <p:embeddedFont>
      <p:font typeface="Proxima Nova" panose="020B0604020202020204" charset="0"/>
      <p:regular r:id="rId13"/>
    </p:embeddedFont>
    <p:embeddedFont>
      <p:font typeface="Proxima Nova Bold" panose="020B060402020202020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0E2F"/>
    <a:srgbClr val="F89D56"/>
    <a:srgbClr val="1320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autoAdjust="0"/>
    <p:restoredTop sz="94626" autoAdjust="0"/>
  </p:normalViewPr>
  <p:slideViewPr>
    <p:cSldViewPr>
      <p:cViewPr varScale="1">
        <p:scale>
          <a:sx n="76" d="100"/>
          <a:sy n="76" d="100"/>
        </p:scale>
        <p:origin x="312" y="108"/>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tuhan Yelseli" userId="b347862548172836" providerId="LiveId" clId="{9B50D385-ECE1-4EF5-8CBD-C314B75A429D}"/>
    <pc:docChg chg="undo redo custSel addSld delSld modSld sldOrd modMainMaster">
      <pc:chgData name="Batuhan Yelseli" userId="b347862548172836" providerId="LiveId" clId="{9B50D385-ECE1-4EF5-8CBD-C314B75A429D}" dt="2024-10-23T07:19:45.121" v="174" actId="20577"/>
      <pc:docMkLst>
        <pc:docMk/>
      </pc:docMkLst>
      <pc:sldChg chg="modSp mod ord">
        <pc:chgData name="Batuhan Yelseli" userId="b347862548172836" providerId="LiveId" clId="{9B50D385-ECE1-4EF5-8CBD-C314B75A429D}" dt="2024-10-23T07:19:45.121" v="174" actId="20577"/>
        <pc:sldMkLst>
          <pc:docMk/>
          <pc:sldMk cId="3622783845" sldId="267"/>
        </pc:sldMkLst>
        <pc:spChg chg="mod">
          <ac:chgData name="Batuhan Yelseli" userId="b347862548172836" providerId="LiveId" clId="{9B50D385-ECE1-4EF5-8CBD-C314B75A429D}" dt="2024-10-23T07:19:45.121" v="174" actId="20577"/>
          <ac:spMkLst>
            <pc:docMk/>
            <pc:sldMk cId="3622783845" sldId="267"/>
            <ac:spMk id="2" creationId="{A6BF1E98-2607-3541-01AD-6DAD0A92AE27}"/>
          </ac:spMkLst>
        </pc:spChg>
      </pc:sldChg>
      <pc:sldChg chg="modSp mod">
        <pc:chgData name="Batuhan Yelseli" userId="b347862548172836" providerId="LiveId" clId="{9B50D385-ECE1-4EF5-8CBD-C314B75A429D}" dt="2024-10-23T07:18:57.261" v="157" actId="20577"/>
        <pc:sldMkLst>
          <pc:docMk/>
          <pc:sldMk cId="1524831540" sldId="269"/>
        </pc:sldMkLst>
        <pc:spChg chg="mod">
          <ac:chgData name="Batuhan Yelseli" userId="b347862548172836" providerId="LiveId" clId="{9B50D385-ECE1-4EF5-8CBD-C314B75A429D}" dt="2024-10-23T07:18:57.261" v="157" actId="20577"/>
          <ac:spMkLst>
            <pc:docMk/>
            <pc:sldMk cId="1524831540" sldId="269"/>
            <ac:spMk id="2" creationId="{DF72E167-59CC-8DF2-B150-46C0E6D8C558}"/>
          </ac:spMkLst>
        </pc:spChg>
      </pc:sldChg>
      <pc:sldChg chg="add del">
        <pc:chgData name="Batuhan Yelseli" userId="b347862548172836" providerId="LiveId" clId="{9B50D385-ECE1-4EF5-8CBD-C314B75A429D}" dt="2024-10-23T07:14:06.944" v="31" actId="47"/>
        <pc:sldMkLst>
          <pc:docMk/>
          <pc:sldMk cId="1070408396" sldId="275"/>
        </pc:sldMkLst>
      </pc:sldChg>
      <pc:sldChg chg="addSp modSp new mod modClrScheme chgLayout">
        <pc:chgData name="Batuhan Yelseli" userId="b347862548172836" providerId="LiveId" clId="{9B50D385-ECE1-4EF5-8CBD-C314B75A429D}" dt="2024-10-23T07:18:46.594" v="148" actId="6549"/>
        <pc:sldMkLst>
          <pc:docMk/>
          <pc:sldMk cId="96059743" sldId="276"/>
        </pc:sldMkLst>
        <pc:spChg chg="add mod">
          <ac:chgData name="Batuhan Yelseli" userId="b347862548172836" providerId="LiveId" clId="{9B50D385-ECE1-4EF5-8CBD-C314B75A429D}" dt="2024-10-23T07:18:46.594" v="148" actId="6549"/>
          <ac:spMkLst>
            <pc:docMk/>
            <pc:sldMk cId="96059743" sldId="276"/>
            <ac:spMk id="2" creationId="{784821D6-2E5E-B26B-3558-2F71F639D8ED}"/>
          </ac:spMkLst>
        </pc:spChg>
      </pc:sldChg>
      <pc:sldChg chg="addSp modSp new mod modClrScheme chgLayout">
        <pc:chgData name="Batuhan Yelseli" userId="b347862548172836" providerId="LiveId" clId="{9B50D385-ECE1-4EF5-8CBD-C314B75A429D}" dt="2024-10-23T07:18:34.118" v="145" actId="14100"/>
        <pc:sldMkLst>
          <pc:docMk/>
          <pc:sldMk cId="263836187" sldId="277"/>
        </pc:sldMkLst>
        <pc:spChg chg="add mod">
          <ac:chgData name="Batuhan Yelseli" userId="b347862548172836" providerId="LiveId" clId="{9B50D385-ECE1-4EF5-8CBD-C314B75A429D}" dt="2024-10-23T07:14:42.784" v="55"/>
          <ac:spMkLst>
            <pc:docMk/>
            <pc:sldMk cId="263836187" sldId="277"/>
            <ac:spMk id="2" creationId="{4D9E24E1-22F6-4A41-6F53-E17F4CF13A17}"/>
          </ac:spMkLst>
        </pc:spChg>
        <pc:spChg chg="add mod">
          <ac:chgData name="Batuhan Yelseli" userId="b347862548172836" providerId="LiveId" clId="{9B50D385-ECE1-4EF5-8CBD-C314B75A429D}" dt="2024-10-23T07:16:15.265" v="83"/>
          <ac:spMkLst>
            <pc:docMk/>
            <pc:sldMk cId="263836187" sldId="277"/>
            <ac:spMk id="3" creationId="{D56F7C9F-CBC0-A11E-E0CA-BCE96729D0B1}"/>
          </ac:spMkLst>
        </pc:spChg>
        <pc:spChg chg="add mod">
          <ac:chgData name="Batuhan Yelseli" userId="b347862548172836" providerId="LiveId" clId="{9B50D385-ECE1-4EF5-8CBD-C314B75A429D}" dt="2024-10-23T07:18:34.118" v="145" actId="14100"/>
          <ac:spMkLst>
            <pc:docMk/>
            <pc:sldMk cId="263836187" sldId="277"/>
            <ac:spMk id="4" creationId="{29845B57-A103-6E39-059D-6B28FB9B3F35}"/>
          </ac:spMkLst>
        </pc:spChg>
      </pc:sldChg>
      <pc:sldChg chg="addSp modSp add mod">
        <pc:chgData name="Batuhan Yelseli" userId="b347862548172836" providerId="LiveId" clId="{9B50D385-ECE1-4EF5-8CBD-C314B75A429D}" dt="2024-10-23T07:18:40.598" v="147" actId="20577"/>
        <pc:sldMkLst>
          <pc:docMk/>
          <pc:sldMk cId="3677812603" sldId="278"/>
        </pc:sldMkLst>
        <pc:spChg chg="add mod">
          <ac:chgData name="Batuhan Yelseli" userId="b347862548172836" providerId="LiveId" clId="{9B50D385-ECE1-4EF5-8CBD-C314B75A429D}" dt="2024-10-23T07:18:40.598" v="147" actId="20577"/>
          <ac:spMkLst>
            <pc:docMk/>
            <pc:sldMk cId="3677812603" sldId="278"/>
            <ac:spMk id="2" creationId="{5FCFA373-DC59-3BD5-5881-A08C343E28AD}"/>
          </ac:spMkLst>
        </pc:spChg>
      </pc:sldChg>
      <pc:sldMasterChg chg="modSldLayout">
        <pc:chgData name="Batuhan Yelseli" userId="b347862548172836" providerId="LiveId" clId="{9B50D385-ECE1-4EF5-8CBD-C314B75A429D}" dt="2024-10-23T07:18:05.651" v="133" actId="21"/>
        <pc:sldMasterMkLst>
          <pc:docMk/>
          <pc:sldMasterMk cId="0" sldId="2147483648"/>
        </pc:sldMasterMkLst>
        <pc:sldLayoutChg chg="modSp mod">
          <pc:chgData name="Batuhan Yelseli" userId="b347862548172836" providerId="LiveId" clId="{9B50D385-ECE1-4EF5-8CBD-C314B75A429D}" dt="2024-10-23T07:13:42.526" v="20" actId="1036"/>
          <pc:sldLayoutMkLst>
            <pc:docMk/>
            <pc:sldMasterMk cId="0" sldId="2147483648"/>
            <pc:sldLayoutMk cId="0" sldId="2147483656"/>
          </pc:sldLayoutMkLst>
          <pc:spChg chg="mod">
            <ac:chgData name="Batuhan Yelseli" userId="b347862548172836" providerId="LiveId" clId="{9B50D385-ECE1-4EF5-8CBD-C314B75A429D}" dt="2024-10-23T07:13:42.526" v="20" actId="1036"/>
            <ac:spMkLst>
              <pc:docMk/>
              <pc:sldMasterMk cId="0" sldId="2147483648"/>
              <pc:sldLayoutMk cId="0" sldId="2147483656"/>
              <ac:spMk id="10" creationId="{F53646D5-C0DA-129D-E2CB-5686D175FE31}"/>
            </ac:spMkLst>
          </pc:spChg>
          <pc:spChg chg="mod">
            <ac:chgData name="Batuhan Yelseli" userId="b347862548172836" providerId="LiveId" clId="{9B50D385-ECE1-4EF5-8CBD-C314B75A429D}" dt="2024-10-23T07:13:42.526" v="20" actId="1036"/>
            <ac:spMkLst>
              <pc:docMk/>
              <pc:sldMasterMk cId="0" sldId="2147483648"/>
              <pc:sldLayoutMk cId="0" sldId="2147483656"/>
              <ac:spMk id="15" creationId="{BBC2F7C5-98B1-EF6D-F658-25ABE582282C}"/>
            </ac:spMkLst>
          </pc:spChg>
        </pc:sldLayoutChg>
        <pc:sldLayoutChg chg="addSp delSp modSp mod">
          <pc:chgData name="Batuhan Yelseli" userId="b347862548172836" providerId="LiveId" clId="{9B50D385-ECE1-4EF5-8CBD-C314B75A429D}" dt="2024-10-23T07:15:16.658" v="71" actId="20577"/>
          <pc:sldLayoutMkLst>
            <pc:docMk/>
            <pc:sldMasterMk cId="0" sldId="2147483648"/>
            <pc:sldLayoutMk cId="0" sldId="2147483658"/>
          </pc:sldLayoutMkLst>
          <pc:spChg chg="add del mod">
            <ac:chgData name="Batuhan Yelseli" userId="b347862548172836" providerId="LiveId" clId="{9B50D385-ECE1-4EF5-8CBD-C314B75A429D}" dt="2024-10-23T07:15:16.658" v="71" actId="20577"/>
            <ac:spMkLst>
              <pc:docMk/>
              <pc:sldMasterMk cId="0" sldId="2147483648"/>
              <pc:sldLayoutMk cId="0" sldId="2147483658"/>
              <ac:spMk id="8" creationId="{83AA0450-3F91-07F5-B60D-5138D6E3B25D}"/>
            </ac:spMkLst>
          </pc:spChg>
        </pc:sldLayoutChg>
        <pc:sldLayoutChg chg="addSp delSp modSp mod">
          <pc:chgData name="Batuhan Yelseli" userId="b347862548172836" providerId="LiveId" clId="{9B50D385-ECE1-4EF5-8CBD-C314B75A429D}" dt="2024-10-23T07:18:05.651" v="133" actId="21"/>
          <pc:sldLayoutMkLst>
            <pc:docMk/>
            <pc:sldMasterMk cId="0" sldId="2147483648"/>
            <pc:sldLayoutMk cId="3473355625" sldId="2147483661"/>
          </pc:sldLayoutMkLst>
          <pc:spChg chg="add del mod">
            <ac:chgData name="Batuhan Yelseli" userId="b347862548172836" providerId="LiveId" clId="{9B50D385-ECE1-4EF5-8CBD-C314B75A429D}" dt="2024-10-23T07:17:44.575" v="130" actId="478"/>
            <ac:spMkLst>
              <pc:docMk/>
              <pc:sldMasterMk cId="0" sldId="2147483648"/>
              <pc:sldLayoutMk cId="3473355625" sldId="2147483661"/>
              <ac:spMk id="2" creationId="{949F5069-ACC7-1709-9D0B-0E1FC5BC1BC0}"/>
            </ac:spMkLst>
          </pc:spChg>
          <pc:spChg chg="add del mod">
            <ac:chgData name="Batuhan Yelseli" userId="b347862548172836" providerId="LiveId" clId="{9B50D385-ECE1-4EF5-8CBD-C314B75A429D}" dt="2024-10-23T07:18:05.651" v="133" actId="21"/>
            <ac:spMkLst>
              <pc:docMk/>
              <pc:sldMasterMk cId="0" sldId="2147483648"/>
              <pc:sldLayoutMk cId="3473355625" sldId="2147483661"/>
              <ac:spMk id="3" creationId="{29845B57-A103-6E39-059D-6B28FB9B3F35}"/>
            </ac:spMkLst>
          </pc:spChg>
          <pc:spChg chg="mod">
            <ac:chgData name="Batuhan Yelseli" userId="b347862548172836" providerId="LiveId" clId="{9B50D385-ECE1-4EF5-8CBD-C314B75A429D}" dt="2024-10-23T07:15:41.818" v="76" actId="1076"/>
            <ac:spMkLst>
              <pc:docMk/>
              <pc:sldMasterMk cId="0" sldId="2147483648"/>
              <pc:sldLayoutMk cId="3473355625" sldId="2147483661"/>
              <ac:spMk id="7" creationId="{54BA4EAC-2DA8-79B5-4E4D-4890707B01A8}"/>
            </ac:spMkLst>
          </pc:spChg>
          <pc:spChg chg="del mod">
            <ac:chgData name="Batuhan Yelseli" userId="b347862548172836" providerId="LiveId" clId="{9B50D385-ECE1-4EF5-8CBD-C314B75A429D}" dt="2024-10-23T07:15:39.877" v="74"/>
            <ac:spMkLst>
              <pc:docMk/>
              <pc:sldMasterMk cId="0" sldId="2147483648"/>
              <pc:sldLayoutMk cId="3473355625" sldId="2147483661"/>
              <ac:spMk id="8" creationId="{83AA0450-3F91-07F5-B60D-5138D6E3B25D}"/>
            </ac:spMkLst>
          </pc:spChg>
        </pc:sldLayoutChg>
      </pc:sldMasterChg>
    </pc:docChg>
  </pc:docChgLst>
</pc:chgInfo>
</file>

<file path=ppt/media/image10.png>
</file>

<file path=ppt/media/image11.png>
</file>

<file path=ppt/media/image2.jpeg>
</file>

<file path=ppt/media/image3.png>
</file>

<file path=ppt/media/image4.png>
</file>

<file path=ppt/media/image5.jpeg>
</file>

<file path=ppt/media/image6.jpeg>
</file>

<file path=ppt/media/image7.png>
</file>

<file path=ppt/media/image8.jpe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195129-35A7-4725-B5A4-4239412A7353}" type="datetimeFigureOut">
              <a:rPr lang="tr-TR" smtClean="0"/>
              <a:t>24.10.2024</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C96559-C405-4C99-9F57-00B7701B316E}" type="slidenum">
              <a:rPr lang="tr-TR" smtClean="0"/>
              <a:t>‹#›</a:t>
            </a:fld>
            <a:endParaRPr lang="tr-TR"/>
          </a:p>
        </p:txBody>
      </p:sp>
    </p:spTree>
    <p:extLst>
      <p:ext uri="{BB962C8B-B14F-4D97-AF65-F5344CB8AC3E}">
        <p14:creationId xmlns:p14="http://schemas.microsoft.com/office/powerpoint/2010/main" val="7980249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DDC96559-C405-4C99-9F57-00B7701B316E}" type="slidenum">
              <a:rPr lang="tr-TR" smtClean="0"/>
              <a:t>7</a:t>
            </a:fld>
            <a:endParaRPr lang="tr-TR"/>
          </a:p>
        </p:txBody>
      </p:sp>
    </p:spTree>
    <p:extLst>
      <p:ext uri="{BB962C8B-B14F-4D97-AF65-F5344CB8AC3E}">
        <p14:creationId xmlns:p14="http://schemas.microsoft.com/office/powerpoint/2010/main" val="62056309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Giriş">
    <p:spTree>
      <p:nvGrpSpPr>
        <p:cNvPr id="1" name=""/>
        <p:cNvGrpSpPr/>
        <p:nvPr/>
      </p:nvGrpSpPr>
      <p:grpSpPr>
        <a:xfrm>
          <a:off x="0" y="0"/>
          <a:ext cx="0" cy="0"/>
          <a:chOff x="0" y="0"/>
          <a:chExt cx="0" cy="0"/>
        </a:xfrm>
      </p:grpSpPr>
      <p:sp>
        <p:nvSpPr>
          <p:cNvPr id="18" name="Freeform 2">
            <a:extLst>
              <a:ext uri="{FF2B5EF4-FFF2-40B4-BE49-F238E27FC236}">
                <a16:creationId xmlns:a16="http://schemas.microsoft.com/office/drawing/2014/main" id="{1C98D955-CE25-A607-F49D-564CFDE7BD4A}"/>
              </a:ext>
            </a:extLst>
          </p:cNvPr>
          <p:cNvSpPr/>
          <p:nvPr userDrawn="1"/>
        </p:nvSpPr>
        <p:spPr>
          <a:xfrm>
            <a:off x="-18143" y="0"/>
            <a:ext cx="18306143" cy="10321471"/>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67" b="-17255"/>
            </a:stretch>
          </a:blipFill>
        </p:spPr>
        <p:txBody>
          <a:bodyPr/>
          <a:lstStyle/>
          <a:p>
            <a:endParaRPr lang="tr-TR"/>
          </a:p>
        </p:txBody>
      </p:sp>
      <p:sp>
        <p:nvSpPr>
          <p:cNvPr id="10" name="Freeform 6">
            <a:extLst>
              <a:ext uri="{FF2B5EF4-FFF2-40B4-BE49-F238E27FC236}">
                <a16:creationId xmlns:a16="http://schemas.microsoft.com/office/drawing/2014/main" id="{E0D60C43-F516-7DB0-FA52-D1E880E422E6}"/>
              </a:ext>
            </a:extLst>
          </p:cNvPr>
          <p:cNvSpPr/>
          <p:nvPr userDrawn="1"/>
        </p:nvSpPr>
        <p:spPr>
          <a:xfrm>
            <a:off x="15136716" y="7776556"/>
            <a:ext cx="2541245" cy="2027269"/>
          </a:xfrm>
          <a:custGeom>
            <a:avLst/>
            <a:gdLst/>
            <a:ahLst/>
            <a:cxnLst/>
            <a:rect l="l" t="t" r="r" b="b"/>
            <a:pathLst>
              <a:path w="2541245" h="2027269">
                <a:moveTo>
                  <a:pt x="0" y="0"/>
                </a:moveTo>
                <a:lnTo>
                  <a:pt x="2541245" y="0"/>
                </a:lnTo>
                <a:lnTo>
                  <a:pt x="2541245" y="2027268"/>
                </a:lnTo>
                <a:lnTo>
                  <a:pt x="0" y="2027268"/>
                </a:lnTo>
                <a:lnTo>
                  <a:pt x="0" y="0"/>
                </a:lnTo>
                <a:close/>
              </a:path>
            </a:pathLst>
          </a:custGeom>
          <a:blipFill>
            <a:blip r:embed="rId3"/>
            <a:stretch>
              <a:fillRect l="-11769" t="-14072" r="-11769" b="-38463"/>
            </a:stretch>
          </a:blipFill>
        </p:spPr>
        <p:txBody>
          <a:bodyPr/>
          <a:lstStyle/>
          <a:p>
            <a:endParaRPr lang="tr-TR"/>
          </a:p>
        </p:txBody>
      </p:sp>
      <p:grpSp>
        <p:nvGrpSpPr>
          <p:cNvPr id="5" name="Group 3">
            <a:extLst>
              <a:ext uri="{FF2B5EF4-FFF2-40B4-BE49-F238E27FC236}">
                <a16:creationId xmlns:a16="http://schemas.microsoft.com/office/drawing/2014/main" id="{561F5160-24C3-39DF-0B95-ABD3C7129EB4}"/>
              </a:ext>
            </a:extLst>
          </p:cNvPr>
          <p:cNvGrpSpPr/>
          <p:nvPr userDrawn="1"/>
        </p:nvGrpSpPr>
        <p:grpSpPr>
          <a:xfrm>
            <a:off x="0" y="3191307"/>
            <a:ext cx="6809847" cy="3904386"/>
            <a:chOff x="0" y="0"/>
            <a:chExt cx="1793540" cy="1028316"/>
          </a:xfrm>
        </p:grpSpPr>
        <p:sp>
          <p:nvSpPr>
            <p:cNvPr id="6" name="Freeform 4">
              <a:extLst>
                <a:ext uri="{FF2B5EF4-FFF2-40B4-BE49-F238E27FC236}">
                  <a16:creationId xmlns:a16="http://schemas.microsoft.com/office/drawing/2014/main" id="{C08CFE7C-0568-A085-4280-DAE88F8AF6B1}"/>
                </a:ext>
              </a:extLst>
            </p:cNvPr>
            <p:cNvSpPr/>
            <p:nvPr/>
          </p:nvSpPr>
          <p:spPr>
            <a:xfrm>
              <a:off x="0" y="0"/>
              <a:ext cx="1793540" cy="1028316"/>
            </a:xfrm>
            <a:custGeom>
              <a:avLst/>
              <a:gdLst/>
              <a:ahLst/>
              <a:cxnLst/>
              <a:rect l="l" t="t" r="r" b="b"/>
              <a:pathLst>
                <a:path w="1793540" h="1028316">
                  <a:moveTo>
                    <a:pt x="0" y="0"/>
                  </a:moveTo>
                  <a:lnTo>
                    <a:pt x="1793540" y="0"/>
                  </a:lnTo>
                  <a:lnTo>
                    <a:pt x="1793540" y="1028316"/>
                  </a:lnTo>
                  <a:lnTo>
                    <a:pt x="0" y="1028316"/>
                  </a:lnTo>
                  <a:close/>
                </a:path>
              </a:pathLst>
            </a:custGeom>
            <a:solidFill>
              <a:srgbClr val="131737"/>
            </a:solidFill>
          </p:spPr>
          <p:txBody>
            <a:bodyPr/>
            <a:lstStyle/>
            <a:p>
              <a:endParaRPr lang="tr-TR">
                <a:solidFill>
                  <a:srgbClr val="F89D56"/>
                </a:solidFill>
                <a:latin typeface="Proxima Nova" panose="020B0604020202020204" charset="0"/>
              </a:endParaRPr>
            </a:p>
          </p:txBody>
        </p:sp>
        <p:sp>
          <p:nvSpPr>
            <p:cNvPr id="7" name="TextBox 5">
              <a:extLst>
                <a:ext uri="{FF2B5EF4-FFF2-40B4-BE49-F238E27FC236}">
                  <a16:creationId xmlns:a16="http://schemas.microsoft.com/office/drawing/2014/main" id="{E49C3E4E-1B10-6A92-1D0F-B839BD14A7AE}"/>
                </a:ext>
              </a:extLst>
            </p:cNvPr>
            <p:cNvSpPr txBox="1"/>
            <p:nvPr/>
          </p:nvSpPr>
          <p:spPr>
            <a:xfrm>
              <a:off x="0" y="-114300"/>
              <a:ext cx="1793540" cy="1142616"/>
            </a:xfrm>
            <a:prstGeom prst="rect">
              <a:avLst/>
            </a:prstGeom>
          </p:spPr>
          <p:txBody>
            <a:bodyPr lIns="50800" tIns="50800" rIns="50800" bIns="50800" rtlCol="0" anchor="ctr"/>
            <a:lstStyle/>
            <a:p>
              <a:pPr algn="ctr">
                <a:lnSpc>
                  <a:spcPts val="3759"/>
                </a:lnSpc>
              </a:pPr>
              <a:endParaRPr>
                <a:solidFill>
                  <a:srgbClr val="F89D56"/>
                </a:solidFill>
                <a:latin typeface="Proxima Nova" panose="020B0604020202020204" charset="0"/>
              </a:endParaRPr>
            </a:p>
          </p:txBody>
        </p:sp>
      </p:grpSp>
      <p:sp>
        <p:nvSpPr>
          <p:cNvPr id="11" name="Title 1">
            <a:extLst>
              <a:ext uri="{FF2B5EF4-FFF2-40B4-BE49-F238E27FC236}">
                <a16:creationId xmlns:a16="http://schemas.microsoft.com/office/drawing/2014/main" id="{83051158-9450-2A04-E5D4-5C6A25D4311D}"/>
              </a:ext>
            </a:extLst>
          </p:cNvPr>
          <p:cNvSpPr>
            <a:spLocks noGrp="1"/>
          </p:cNvSpPr>
          <p:nvPr>
            <p:ph type="title"/>
          </p:nvPr>
        </p:nvSpPr>
        <p:spPr>
          <a:xfrm>
            <a:off x="264395" y="3740240"/>
            <a:ext cx="6281057" cy="1143000"/>
          </a:xfrm>
          <a:prstGeom prst="rect">
            <a:avLst/>
          </a:prstGeom>
        </p:spPr>
        <p:txBody>
          <a:bodyPr/>
          <a:lstStyle>
            <a:lvl1pPr marL="0" algn="l" defTabSz="914400" rtl="0" eaLnBrk="1" latinLnBrk="0" hangingPunct="1">
              <a:lnSpc>
                <a:spcPts val="4118"/>
              </a:lnSpc>
              <a:defRPr lang="en-US" sz="2941" kern="1200" dirty="0">
                <a:solidFill>
                  <a:srgbClr val="F89D56"/>
                </a:solidFill>
                <a:latin typeface="Proxima Nova"/>
                <a:ea typeface="Proxima Nova"/>
                <a:cs typeface="Proxima Nova"/>
              </a:defRPr>
            </a:lvl1pPr>
          </a:lstStyle>
          <a:p>
            <a:r>
              <a:rPr lang="en-US" dirty="0"/>
              <a:t>Click to edit Master title style</a:t>
            </a:r>
          </a:p>
        </p:txBody>
      </p:sp>
      <p:sp>
        <p:nvSpPr>
          <p:cNvPr id="17" name="Text Placeholder 2">
            <a:extLst>
              <a:ext uri="{FF2B5EF4-FFF2-40B4-BE49-F238E27FC236}">
                <a16:creationId xmlns:a16="http://schemas.microsoft.com/office/drawing/2014/main" id="{8C9D4B67-E17D-2FE4-BF7D-38C30D137544}"/>
              </a:ext>
            </a:extLst>
          </p:cNvPr>
          <p:cNvSpPr>
            <a:spLocks noGrp="1"/>
          </p:cNvSpPr>
          <p:nvPr>
            <p:ph type="body" idx="1"/>
          </p:nvPr>
        </p:nvSpPr>
        <p:spPr>
          <a:xfrm>
            <a:off x="297052" y="5981700"/>
            <a:ext cx="6248400" cy="757860"/>
          </a:xfrm>
          <a:prstGeom prst="rect">
            <a:avLst/>
          </a:prstGeom>
        </p:spPr>
        <p:txBody>
          <a:bodyPr anchor="b"/>
          <a:lstStyle>
            <a:lvl1pPr marL="0" indent="0">
              <a:buNone/>
              <a:defRPr sz="2000">
                <a:solidFill>
                  <a:srgbClr val="F89D56"/>
                </a:solidFill>
                <a:latin typeface="Proxima Nova" panose="020B060402020202020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çindekiler">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54BA4EAC-2DA8-79B5-4E4D-4890707B01A8}"/>
              </a:ext>
            </a:extLst>
          </p:cNvPr>
          <p:cNvSpPr/>
          <p:nvPr userDrawn="1"/>
        </p:nvSpPr>
        <p:spPr>
          <a:xfrm>
            <a:off x="908702" y="1156909"/>
            <a:ext cx="251069" cy="251475"/>
          </a:xfrm>
          <a:custGeom>
            <a:avLst/>
            <a:gdLst/>
            <a:ahLst/>
            <a:cxnLst/>
            <a:rect l="l" t="t" r="r" b="b"/>
            <a:pathLst>
              <a:path w="251069" h="251475">
                <a:moveTo>
                  <a:pt x="0" y="0"/>
                </a:moveTo>
                <a:lnTo>
                  <a:pt x="251069" y="0"/>
                </a:lnTo>
                <a:lnTo>
                  <a:pt x="251069" y="251475"/>
                </a:lnTo>
                <a:lnTo>
                  <a:pt x="0" y="251475"/>
                </a:lnTo>
                <a:lnTo>
                  <a:pt x="0" y="0"/>
                </a:lnTo>
                <a:close/>
              </a:path>
            </a:pathLst>
          </a:custGeom>
          <a:blipFill>
            <a:blip r:embed="rId2"/>
            <a:stretch>
              <a:fillRect/>
            </a:stretch>
          </a:blipFill>
        </p:spPr>
        <p:txBody>
          <a:bodyPr/>
          <a:lstStyle/>
          <a:p>
            <a:endParaRPr lang="tr-TR"/>
          </a:p>
        </p:txBody>
      </p:sp>
      <p:sp>
        <p:nvSpPr>
          <p:cNvPr id="8" name="TextBox 3">
            <a:extLst>
              <a:ext uri="{FF2B5EF4-FFF2-40B4-BE49-F238E27FC236}">
                <a16:creationId xmlns:a16="http://schemas.microsoft.com/office/drawing/2014/main" id="{83AA0450-3F91-07F5-B60D-5138D6E3B25D}"/>
              </a:ext>
            </a:extLst>
          </p:cNvPr>
          <p:cNvSpPr txBox="1"/>
          <p:nvPr userDrawn="1"/>
        </p:nvSpPr>
        <p:spPr>
          <a:xfrm>
            <a:off x="1392195" y="1029315"/>
            <a:ext cx="3350568" cy="480656"/>
          </a:xfrm>
          <a:prstGeom prst="rect">
            <a:avLst/>
          </a:prstGeom>
        </p:spPr>
        <p:txBody>
          <a:bodyPr lIns="0" tIns="0" rIns="0" bIns="0" rtlCol="0" anchor="t">
            <a:spAutoFit/>
          </a:bodyPr>
          <a:lstStyle/>
          <a:p>
            <a:pPr algn="l">
              <a:lnSpc>
                <a:spcPts val="3957"/>
              </a:lnSpc>
            </a:pPr>
            <a:r>
              <a:rPr lang="en-US" sz="2826" b="1" spc="876" dirty="0">
                <a:solidFill>
                  <a:srgbClr val="132052"/>
                </a:solidFill>
                <a:latin typeface="Proxima Nova Bold"/>
                <a:ea typeface="Proxima Nova Bold"/>
                <a:cs typeface="Proxima Nova Bold"/>
                <a:sym typeface="Proxima Nova Bold"/>
              </a:rPr>
              <a:t>İÇİNDEKİLER</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İçindekiler">
    <p:spTree>
      <p:nvGrpSpPr>
        <p:cNvPr id="1" name=""/>
        <p:cNvGrpSpPr/>
        <p:nvPr/>
      </p:nvGrpSpPr>
      <p:grpSpPr>
        <a:xfrm>
          <a:off x="0" y="0"/>
          <a:ext cx="0" cy="0"/>
          <a:chOff x="0" y="0"/>
          <a:chExt cx="0" cy="0"/>
        </a:xfrm>
      </p:grpSpPr>
      <p:sp>
        <p:nvSpPr>
          <p:cNvPr id="7" name="Freeform 2">
            <a:extLst>
              <a:ext uri="{FF2B5EF4-FFF2-40B4-BE49-F238E27FC236}">
                <a16:creationId xmlns:a16="http://schemas.microsoft.com/office/drawing/2014/main" id="{54BA4EAC-2DA8-79B5-4E4D-4890707B01A8}"/>
              </a:ext>
            </a:extLst>
          </p:cNvPr>
          <p:cNvSpPr/>
          <p:nvPr userDrawn="1"/>
        </p:nvSpPr>
        <p:spPr>
          <a:xfrm>
            <a:off x="908702" y="1156909"/>
            <a:ext cx="251069" cy="251475"/>
          </a:xfrm>
          <a:custGeom>
            <a:avLst/>
            <a:gdLst/>
            <a:ahLst/>
            <a:cxnLst/>
            <a:rect l="l" t="t" r="r" b="b"/>
            <a:pathLst>
              <a:path w="251069" h="251475">
                <a:moveTo>
                  <a:pt x="0" y="0"/>
                </a:moveTo>
                <a:lnTo>
                  <a:pt x="251069" y="0"/>
                </a:lnTo>
                <a:lnTo>
                  <a:pt x="251069" y="251475"/>
                </a:lnTo>
                <a:lnTo>
                  <a:pt x="0" y="251475"/>
                </a:lnTo>
                <a:lnTo>
                  <a:pt x="0" y="0"/>
                </a:lnTo>
                <a:close/>
              </a:path>
            </a:pathLst>
          </a:custGeom>
          <a:blipFill>
            <a:blip r:embed="rId2"/>
            <a:stretch>
              <a:fillRect/>
            </a:stretch>
          </a:blipFill>
        </p:spPr>
        <p:txBody>
          <a:bodyPr/>
          <a:lstStyle/>
          <a:p>
            <a:endParaRPr lang="tr-TR"/>
          </a:p>
        </p:txBody>
      </p:sp>
    </p:spTree>
    <p:extLst>
      <p:ext uri="{BB962C8B-B14F-4D97-AF65-F5344CB8AC3E}">
        <p14:creationId xmlns:p14="http://schemas.microsoft.com/office/powerpoint/2010/main" val="34733556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çerik">
    <p:spTree>
      <p:nvGrpSpPr>
        <p:cNvPr id="1" name=""/>
        <p:cNvGrpSpPr/>
        <p:nvPr/>
      </p:nvGrpSpPr>
      <p:grpSpPr>
        <a:xfrm>
          <a:off x="0" y="0"/>
          <a:ext cx="0" cy="0"/>
          <a:chOff x="0" y="0"/>
          <a:chExt cx="0" cy="0"/>
        </a:xfrm>
      </p:grpSpPr>
      <p:sp>
        <p:nvSpPr>
          <p:cNvPr id="9" name="Freeform 10">
            <a:extLst>
              <a:ext uri="{FF2B5EF4-FFF2-40B4-BE49-F238E27FC236}">
                <a16:creationId xmlns:a16="http://schemas.microsoft.com/office/drawing/2014/main" id="{56033230-BC53-3E1B-3E3B-667A87EC1214}"/>
              </a:ext>
            </a:extLst>
          </p:cNvPr>
          <p:cNvSpPr/>
          <p:nvPr userDrawn="1"/>
        </p:nvSpPr>
        <p:spPr>
          <a:xfrm>
            <a:off x="16145407" y="9258300"/>
            <a:ext cx="1113893" cy="888604"/>
          </a:xfrm>
          <a:custGeom>
            <a:avLst/>
            <a:gdLst/>
            <a:ahLst/>
            <a:cxnLst/>
            <a:rect l="l" t="t" r="r" b="b"/>
            <a:pathLst>
              <a:path w="1113893" h="888604">
                <a:moveTo>
                  <a:pt x="0" y="0"/>
                </a:moveTo>
                <a:lnTo>
                  <a:pt x="1113893" y="0"/>
                </a:lnTo>
                <a:lnTo>
                  <a:pt x="1113893" y="888604"/>
                </a:lnTo>
                <a:lnTo>
                  <a:pt x="0" y="888604"/>
                </a:lnTo>
                <a:lnTo>
                  <a:pt x="0" y="0"/>
                </a:lnTo>
                <a:close/>
              </a:path>
            </a:pathLst>
          </a:custGeom>
          <a:blipFill>
            <a:blip r:embed="rId2"/>
            <a:stretch>
              <a:fillRect l="-11769" t="-14072" r="-11769" b="-38463"/>
            </a:stretch>
          </a:blipFill>
        </p:spPr>
        <p:txBody>
          <a:bodyPr/>
          <a:lstStyle/>
          <a:p>
            <a:endParaRPr lang="tr-TR"/>
          </a:p>
        </p:txBody>
      </p:sp>
      <p:sp>
        <p:nvSpPr>
          <p:cNvPr id="10" name="AutoShape 2">
            <a:extLst>
              <a:ext uri="{FF2B5EF4-FFF2-40B4-BE49-F238E27FC236}">
                <a16:creationId xmlns:a16="http://schemas.microsoft.com/office/drawing/2014/main" id="{F53646D5-C0DA-129D-E2CB-5686D175FE31}"/>
              </a:ext>
            </a:extLst>
          </p:cNvPr>
          <p:cNvSpPr/>
          <p:nvPr userDrawn="1"/>
        </p:nvSpPr>
        <p:spPr>
          <a:xfrm>
            <a:off x="533400" y="1333500"/>
            <a:ext cx="16978174" cy="0"/>
          </a:xfrm>
          <a:prstGeom prst="line">
            <a:avLst/>
          </a:prstGeom>
          <a:ln w="38100" cap="flat">
            <a:solidFill>
              <a:srgbClr val="F89D56"/>
            </a:solidFill>
            <a:prstDash val="solid"/>
            <a:headEnd type="none" w="sm" len="sm"/>
            <a:tailEnd type="none" w="sm" len="sm"/>
          </a:ln>
        </p:spPr>
        <p:txBody>
          <a:bodyPr/>
          <a:lstStyle/>
          <a:p>
            <a:endParaRPr lang="tr-TR"/>
          </a:p>
        </p:txBody>
      </p:sp>
      <p:sp>
        <p:nvSpPr>
          <p:cNvPr id="14" name="Slide Number Placeholder 6">
            <a:extLst>
              <a:ext uri="{FF2B5EF4-FFF2-40B4-BE49-F238E27FC236}">
                <a16:creationId xmlns:a16="http://schemas.microsoft.com/office/drawing/2014/main" id="{924D1915-9E9B-7540-2A74-3959DF051A81}"/>
              </a:ext>
            </a:extLst>
          </p:cNvPr>
          <p:cNvSpPr txBox="1">
            <a:spLocks/>
          </p:cNvSpPr>
          <p:nvPr userDrawn="1"/>
        </p:nvSpPr>
        <p:spPr>
          <a:xfrm>
            <a:off x="533400" y="9623761"/>
            <a:ext cx="2133600"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6F15528-21DE-4FAA-801E-634DDDAF4B2B}" type="slidenum">
              <a:rPr lang="en-US" sz="2230" smtClean="0">
                <a:latin typeface="Proxima Nova" panose="020B0604020202020204" charset="0"/>
              </a:rPr>
              <a:pPr/>
              <a:t>‹#›</a:t>
            </a:fld>
            <a:endParaRPr lang="en-US" sz="2230" dirty="0">
              <a:latin typeface="Proxima Nova" panose="020B0604020202020204" charset="0"/>
            </a:endParaRPr>
          </a:p>
        </p:txBody>
      </p:sp>
      <p:sp>
        <p:nvSpPr>
          <p:cNvPr id="15" name="Title 1">
            <a:extLst>
              <a:ext uri="{FF2B5EF4-FFF2-40B4-BE49-F238E27FC236}">
                <a16:creationId xmlns:a16="http://schemas.microsoft.com/office/drawing/2014/main" id="{BBC2F7C5-98B1-EF6D-F658-25ABE582282C}"/>
              </a:ext>
            </a:extLst>
          </p:cNvPr>
          <p:cNvSpPr>
            <a:spLocks noGrp="1"/>
          </p:cNvSpPr>
          <p:nvPr>
            <p:ph type="title"/>
          </p:nvPr>
        </p:nvSpPr>
        <p:spPr>
          <a:xfrm>
            <a:off x="533400" y="444895"/>
            <a:ext cx="16978174" cy="879534"/>
          </a:xfrm>
          <a:prstGeom prst="rect">
            <a:avLst/>
          </a:prstGeom>
        </p:spPr>
        <p:txBody>
          <a:bodyPr/>
          <a:lstStyle>
            <a:lvl1pPr algn="l">
              <a:defRPr sz="3300">
                <a:latin typeface="Proxima Nova" panose="020B0604020202020204" charset="0"/>
              </a:defRPr>
            </a:lvl1pPr>
          </a:lstStyle>
          <a:p>
            <a:r>
              <a:rPr lang="en-US" dirty="0"/>
              <a:t>Click to edit Master title style</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şekkürler">
    <p:spTree>
      <p:nvGrpSpPr>
        <p:cNvPr id="1" name=""/>
        <p:cNvGrpSpPr/>
        <p:nvPr/>
      </p:nvGrpSpPr>
      <p:grpSpPr>
        <a:xfrm>
          <a:off x="0" y="0"/>
          <a:ext cx="0" cy="0"/>
          <a:chOff x="0" y="0"/>
          <a:chExt cx="0" cy="0"/>
        </a:xfrm>
      </p:grpSpPr>
      <p:sp>
        <p:nvSpPr>
          <p:cNvPr id="3" name="Freeform 2">
            <a:extLst>
              <a:ext uri="{FF2B5EF4-FFF2-40B4-BE49-F238E27FC236}">
                <a16:creationId xmlns:a16="http://schemas.microsoft.com/office/drawing/2014/main" id="{102362B2-772F-A595-E1D5-166CAB6F5D72}"/>
              </a:ext>
            </a:extLst>
          </p:cNvPr>
          <p:cNvSpPr/>
          <p:nvPr userDrawn="1"/>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txBody>
          <a:bodyPr/>
          <a:lstStyle/>
          <a:p>
            <a:endParaRPr lang="tr-TR"/>
          </a:p>
        </p:txBody>
      </p:sp>
      <p:sp>
        <p:nvSpPr>
          <p:cNvPr id="4" name="TextBox 4">
            <a:extLst>
              <a:ext uri="{FF2B5EF4-FFF2-40B4-BE49-F238E27FC236}">
                <a16:creationId xmlns:a16="http://schemas.microsoft.com/office/drawing/2014/main" id="{AB547A73-EEFA-3D1D-C1E6-A9B3031DF285}"/>
              </a:ext>
            </a:extLst>
          </p:cNvPr>
          <p:cNvSpPr txBox="1"/>
          <p:nvPr userDrawn="1"/>
        </p:nvSpPr>
        <p:spPr>
          <a:xfrm>
            <a:off x="7228396" y="6284313"/>
            <a:ext cx="3831208" cy="497167"/>
          </a:xfrm>
          <a:prstGeom prst="rect">
            <a:avLst/>
          </a:prstGeom>
        </p:spPr>
        <p:txBody>
          <a:bodyPr lIns="0" tIns="0" rIns="0" bIns="0" rtlCol="0" anchor="t">
            <a:spAutoFit/>
          </a:bodyPr>
          <a:lstStyle/>
          <a:p>
            <a:pPr algn="ctr">
              <a:lnSpc>
                <a:spcPts val="4097"/>
              </a:lnSpc>
            </a:pPr>
            <a:r>
              <a:rPr lang="en-US" sz="2926" spc="1015" dirty="0">
                <a:solidFill>
                  <a:srgbClr val="F89D56"/>
                </a:solidFill>
                <a:latin typeface="Proxima Nova"/>
                <a:ea typeface="Proxima Nova"/>
                <a:cs typeface="Proxima Nova"/>
                <a:sym typeface="Proxima Nova"/>
              </a:rPr>
              <a:t>TEŞEKKÜRLER</a:t>
            </a:r>
          </a:p>
        </p:txBody>
      </p:sp>
      <p:sp>
        <p:nvSpPr>
          <p:cNvPr id="5" name="Freeform 3">
            <a:extLst>
              <a:ext uri="{FF2B5EF4-FFF2-40B4-BE49-F238E27FC236}">
                <a16:creationId xmlns:a16="http://schemas.microsoft.com/office/drawing/2014/main" id="{E722716D-1B66-08F0-2E59-06B12BD761B6}"/>
              </a:ext>
            </a:extLst>
          </p:cNvPr>
          <p:cNvSpPr/>
          <p:nvPr userDrawn="1"/>
        </p:nvSpPr>
        <p:spPr>
          <a:xfrm>
            <a:off x="7228396" y="2005781"/>
            <a:ext cx="3831208" cy="3056332"/>
          </a:xfrm>
          <a:custGeom>
            <a:avLst/>
            <a:gdLst/>
            <a:ahLst/>
            <a:cxnLst/>
            <a:rect l="l" t="t" r="r" b="b"/>
            <a:pathLst>
              <a:path w="3831208" h="3056332">
                <a:moveTo>
                  <a:pt x="0" y="0"/>
                </a:moveTo>
                <a:lnTo>
                  <a:pt x="3831208" y="0"/>
                </a:lnTo>
                <a:lnTo>
                  <a:pt x="3831208" y="3056332"/>
                </a:lnTo>
                <a:lnTo>
                  <a:pt x="0" y="3056332"/>
                </a:lnTo>
                <a:lnTo>
                  <a:pt x="0" y="0"/>
                </a:lnTo>
                <a:close/>
              </a:path>
            </a:pathLst>
          </a:custGeom>
          <a:blipFill>
            <a:blip r:embed="rId3"/>
            <a:stretch>
              <a:fillRect l="-11769" t="-14072" r="-11769" b="-38463"/>
            </a:stretch>
          </a:blipFill>
        </p:spPr>
        <p:txBody>
          <a:bodyPr/>
          <a:lstStyle/>
          <a:p>
            <a:endParaRPr lang="tr-TR"/>
          </a:p>
        </p:txBody>
      </p:sp>
    </p:spTree>
    <p:extLst>
      <p:ext uri="{BB962C8B-B14F-4D97-AF65-F5344CB8AC3E}">
        <p14:creationId xmlns:p14="http://schemas.microsoft.com/office/powerpoint/2010/main" val="2316698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Kapak">
    <p:spTree>
      <p:nvGrpSpPr>
        <p:cNvPr id="1" name=""/>
        <p:cNvGrpSpPr/>
        <p:nvPr/>
      </p:nvGrpSpPr>
      <p:grpSpPr>
        <a:xfrm>
          <a:off x="0" y="0"/>
          <a:ext cx="0" cy="0"/>
          <a:chOff x="0" y="0"/>
          <a:chExt cx="0" cy="0"/>
        </a:xfrm>
      </p:grpSpPr>
      <p:sp>
        <p:nvSpPr>
          <p:cNvPr id="3" name="Freeform 2"/>
          <p:cNvSpPr/>
          <p:nvPr userDrawn="1"/>
        </p:nvSpPr>
        <p:spPr>
          <a:xfrm flipH="1">
            <a:off x="0" y="0"/>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blipFill>
            <a:blip r:embed="rId2"/>
            <a:stretch>
              <a:fillRect/>
            </a:stretch>
          </a:blipFill>
        </p:spPr>
        <p:txBody>
          <a:bodyPr/>
          <a:lstStyle/>
          <a:p>
            <a:endParaRPr lang="tr-TR"/>
          </a:p>
        </p:txBody>
      </p:sp>
      <p:sp>
        <p:nvSpPr>
          <p:cNvPr id="5" name="TextBox 5">
            <a:extLst>
              <a:ext uri="{FF2B5EF4-FFF2-40B4-BE49-F238E27FC236}">
                <a16:creationId xmlns:a16="http://schemas.microsoft.com/office/drawing/2014/main" id="{815D861C-E534-72C3-9A35-01B0288A27F3}"/>
              </a:ext>
            </a:extLst>
          </p:cNvPr>
          <p:cNvSpPr txBox="1"/>
          <p:nvPr userDrawn="1"/>
        </p:nvSpPr>
        <p:spPr>
          <a:xfrm>
            <a:off x="10363200" y="1104900"/>
            <a:ext cx="7172558" cy="4818114"/>
          </a:xfrm>
          <a:prstGeom prst="rect">
            <a:avLst/>
          </a:prstGeom>
        </p:spPr>
        <p:txBody>
          <a:bodyPr lIns="0" tIns="0" rIns="0" bIns="0" rtlCol="0" anchor="t">
            <a:spAutoFit/>
          </a:bodyPr>
          <a:lstStyle/>
          <a:p>
            <a:pPr algn="l">
              <a:lnSpc>
                <a:spcPts val="2691"/>
              </a:lnSpc>
            </a:pPr>
            <a:r>
              <a:rPr lang="en-US" sz="2000" b="0" dirty="0" err="1">
                <a:solidFill>
                  <a:srgbClr val="FFFFFF"/>
                </a:solidFill>
                <a:latin typeface="Proxima Nova" panose="020B0604020202020204" charset="0"/>
                <a:ea typeface="Proxima Nova Bold"/>
                <a:cs typeface="Proxima Nova Bold"/>
                <a:sym typeface="Proxima Nova Bold"/>
              </a:rPr>
              <a:t>Fintegral</a:t>
            </a:r>
            <a:r>
              <a:rPr lang="en-US" sz="2000" b="0" dirty="0">
                <a:solidFill>
                  <a:srgbClr val="FFFFFF"/>
                </a:solidFill>
                <a:latin typeface="Proxima Nova" panose="020B0604020202020204" charset="0"/>
                <a:ea typeface="Proxima Nova Bold"/>
                <a:cs typeface="Proxima Nova Bold"/>
                <a:sym typeface="Proxima Nova Bold"/>
              </a:rPr>
              <a:t> Consulting, </a:t>
            </a:r>
            <a:r>
              <a:rPr lang="en-US" sz="2000" b="0" dirty="0" err="1">
                <a:solidFill>
                  <a:srgbClr val="FFFFFF"/>
                </a:solidFill>
                <a:latin typeface="Proxima Nova" panose="020B0604020202020204" charset="0"/>
                <a:ea typeface="Proxima Nova Bold"/>
                <a:cs typeface="Proxima Nova Bold"/>
                <a:sym typeface="Proxima Nova Bold"/>
              </a:rPr>
              <a:t>işletmelerin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büyüme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hedeflerine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ulaşmaları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iş</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dünyasında</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rekabet</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avantajı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kazanmaları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için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stratejik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çözümler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sunan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bir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danışmanlık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firmasıdır</a:t>
            </a:r>
            <a:r>
              <a:rPr lang="en-US" sz="2000" b="0" dirty="0">
                <a:solidFill>
                  <a:srgbClr val="FFFFFF"/>
                </a:solidFill>
                <a:latin typeface="Proxima Nova" panose="020B0604020202020204" charset="0"/>
                <a:ea typeface="Proxima Nova Bold"/>
                <a:cs typeface="Proxima Nova Bold"/>
                <a:sym typeface="Proxima Nova Bold"/>
              </a:rPr>
              <a:t>.</a:t>
            </a:r>
          </a:p>
          <a:p>
            <a:pPr algn="l">
              <a:lnSpc>
                <a:spcPts val="2691"/>
              </a:lnSpc>
            </a:pPr>
            <a:endParaRPr lang="en-US" sz="2000" b="0" dirty="0">
              <a:solidFill>
                <a:srgbClr val="FFFFFF"/>
              </a:solidFill>
              <a:latin typeface="Proxima Nova" panose="020B0604020202020204" charset="0"/>
              <a:ea typeface="Proxima Nova Bold"/>
              <a:cs typeface="Proxima Nova Bold"/>
              <a:sym typeface="Proxima Nova Bold"/>
            </a:endParaRPr>
          </a:p>
          <a:p>
            <a:pPr algn="l">
              <a:lnSpc>
                <a:spcPts val="2691"/>
              </a:lnSpc>
            </a:pPr>
            <a:r>
              <a:rPr lang="en-US" sz="2000" b="0" dirty="0" err="1">
                <a:solidFill>
                  <a:srgbClr val="FFFFFF"/>
                </a:solidFill>
                <a:latin typeface="Proxima Nova" panose="020B0604020202020204" charset="0"/>
                <a:ea typeface="Proxima Nova Bold"/>
                <a:cs typeface="Proxima Nova Bold"/>
                <a:sym typeface="Proxima Nova Bold"/>
              </a:rPr>
              <a:t>Kurumsal</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strateji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geliştirme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dijital</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dönüşüm</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tedarik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zinciri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yönetimi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pazar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stratejileri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gibi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birçok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alanda</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uzmanlaşmış</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olan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Fintegral</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müşterilerine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yenilikçi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sürdürülebilir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çözümlerle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iş</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süreçlerini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iyileştirme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imkanı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sağlar</a:t>
            </a:r>
            <a:r>
              <a:rPr lang="en-US" sz="2000" b="0" dirty="0">
                <a:solidFill>
                  <a:srgbClr val="FFFFFF"/>
                </a:solidFill>
                <a:latin typeface="Proxima Nova" panose="020B0604020202020204" charset="0"/>
                <a:ea typeface="Proxima Nova Bold"/>
                <a:cs typeface="Proxima Nova Bold"/>
                <a:sym typeface="Proxima Nova Bold"/>
              </a:rPr>
              <a:t>.</a:t>
            </a:r>
          </a:p>
          <a:p>
            <a:pPr algn="l">
              <a:lnSpc>
                <a:spcPts val="2691"/>
              </a:lnSpc>
            </a:pPr>
            <a:endParaRPr lang="en-US" sz="2000" b="0" dirty="0">
              <a:solidFill>
                <a:srgbClr val="FFFFFF"/>
              </a:solidFill>
              <a:latin typeface="Proxima Nova" panose="020B0604020202020204" charset="0"/>
              <a:ea typeface="Proxima Nova Bold"/>
              <a:cs typeface="Proxima Nova Bold"/>
              <a:sym typeface="Proxima Nova Bold"/>
            </a:endParaRPr>
          </a:p>
          <a:p>
            <a:pPr algn="l">
              <a:lnSpc>
                <a:spcPts val="2691"/>
              </a:lnSpc>
            </a:pPr>
            <a:r>
              <a:rPr lang="en-US" sz="2000" b="0" dirty="0" err="1">
                <a:solidFill>
                  <a:srgbClr val="FFFFFF"/>
                </a:solidFill>
                <a:latin typeface="Proxima Nova" panose="020B0604020202020204" charset="0"/>
                <a:ea typeface="Proxima Nova Bold"/>
                <a:cs typeface="Proxima Nova Bold"/>
                <a:sym typeface="Proxima Nova Bold"/>
              </a:rPr>
              <a:t>Fintegral</a:t>
            </a:r>
            <a:r>
              <a:rPr lang="en-US" sz="2000" b="0" dirty="0">
                <a:solidFill>
                  <a:srgbClr val="FFFFFF"/>
                </a:solidFill>
                <a:latin typeface="Proxima Nova" panose="020B0604020202020204" charset="0"/>
                <a:ea typeface="Proxima Nova Bold"/>
                <a:cs typeface="Proxima Nova Bold"/>
                <a:sym typeface="Proxima Nova Bold"/>
              </a:rPr>
              <a:t> Consulting, </a:t>
            </a:r>
            <a:r>
              <a:rPr lang="en-US" sz="2000" b="0" dirty="0" err="1">
                <a:solidFill>
                  <a:srgbClr val="FFFFFF"/>
                </a:solidFill>
                <a:latin typeface="Proxima Nova" panose="020B0604020202020204" charset="0"/>
                <a:ea typeface="Proxima Nova Bold"/>
                <a:cs typeface="Proxima Nova Bold"/>
                <a:sym typeface="Proxima Nova Bold"/>
              </a:rPr>
              <a:t>deneyimiyle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iş</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dünyasında</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sürdürülebilir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büyüme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başarıya</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odaklanan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çözümler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sunar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Uzman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ekibimiz</a:t>
            </a:r>
            <a:r>
              <a:rPr lang="en-US" sz="2000" b="0" dirty="0">
                <a:solidFill>
                  <a:srgbClr val="FFFFFF"/>
                </a:solidFill>
                <a:latin typeface="Proxima Nova" panose="020B0604020202020204" charset="0"/>
                <a:ea typeface="Proxima Nova Bold"/>
                <a:cs typeface="Proxima Nova Bold"/>
                <a:sym typeface="Proxima Nova Bold"/>
              </a:rPr>
              <a:t>, her </a:t>
            </a:r>
            <a:r>
              <a:rPr lang="en-US" sz="2000" b="0" dirty="0" err="1">
                <a:solidFill>
                  <a:srgbClr val="FFFFFF"/>
                </a:solidFill>
                <a:latin typeface="Proxima Nova" panose="020B0604020202020204" charset="0"/>
                <a:ea typeface="Proxima Nova Bold"/>
                <a:cs typeface="Proxima Nova Bold"/>
                <a:sym typeface="Proxima Nova Bold"/>
              </a:rPr>
              <a:t>projede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titizlikle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çalışarak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müşteri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odaklı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stratejiler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geliştirir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işletmenizin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kârlılığını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artırmak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pazar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payınızı</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genişletmek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operasyonel</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verimliliğinizi</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yükseltmek</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için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etkin</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çözümler</a:t>
            </a:r>
            <a:r>
              <a:rPr lang="en-US" sz="2000" b="0" dirty="0">
                <a:solidFill>
                  <a:srgbClr val="FFFFFF"/>
                </a:solidFill>
                <a:latin typeface="Proxima Nova" panose="020B0604020202020204" charset="0"/>
                <a:ea typeface="Proxima Nova Bold"/>
                <a:cs typeface="Proxima Nova Bold"/>
                <a:sym typeface="Proxima Nova Bold"/>
              </a:rPr>
              <a:t> </a:t>
            </a:r>
            <a:r>
              <a:rPr lang="en-US" sz="2000" b="0" dirty="0" err="1">
                <a:solidFill>
                  <a:srgbClr val="FFFFFF"/>
                </a:solidFill>
                <a:latin typeface="Proxima Nova" panose="020B0604020202020204" charset="0"/>
                <a:ea typeface="Proxima Nova Bold"/>
                <a:cs typeface="Proxima Nova Bold"/>
                <a:sym typeface="Proxima Nova Bold"/>
              </a:rPr>
              <a:t>sunar</a:t>
            </a:r>
            <a:r>
              <a:rPr lang="en-US" sz="2000" b="0" dirty="0">
                <a:solidFill>
                  <a:srgbClr val="FFFFFF"/>
                </a:solidFill>
                <a:latin typeface="Proxima Nova" panose="020B0604020202020204" charset="0"/>
                <a:ea typeface="Proxima Nova Bold"/>
                <a:cs typeface="Proxima Nova Bold"/>
                <a:sym typeface="Proxima Nova Bold"/>
              </a:rPr>
              <a:t>.</a:t>
            </a:r>
            <a:endParaRPr lang="en-US" sz="2000" b="0" dirty="0">
              <a:solidFill>
                <a:srgbClr val="FFFFFF"/>
              </a:solidFill>
              <a:latin typeface="Proxima Nova" panose="020B0604020202020204" charset="0"/>
              <a:ea typeface="Proxima Nova Light"/>
              <a:cs typeface="Proxima Nova Light"/>
              <a:sym typeface="Proxima Nova Light"/>
            </a:endParaRPr>
          </a:p>
        </p:txBody>
      </p:sp>
      <p:sp>
        <p:nvSpPr>
          <p:cNvPr id="6" name="Freeform 3">
            <a:extLst>
              <a:ext uri="{FF2B5EF4-FFF2-40B4-BE49-F238E27FC236}">
                <a16:creationId xmlns:a16="http://schemas.microsoft.com/office/drawing/2014/main" id="{AD9931C9-8506-BB71-7C99-490E138AC1A1}"/>
              </a:ext>
            </a:extLst>
          </p:cNvPr>
          <p:cNvSpPr/>
          <p:nvPr userDrawn="1"/>
        </p:nvSpPr>
        <p:spPr>
          <a:xfrm>
            <a:off x="704584" y="8516813"/>
            <a:ext cx="1858953" cy="1482973"/>
          </a:xfrm>
          <a:custGeom>
            <a:avLst/>
            <a:gdLst/>
            <a:ahLst/>
            <a:cxnLst/>
            <a:rect l="l" t="t" r="r" b="b"/>
            <a:pathLst>
              <a:path w="1858953" h="1482973">
                <a:moveTo>
                  <a:pt x="0" y="0"/>
                </a:moveTo>
                <a:lnTo>
                  <a:pt x="1858953" y="0"/>
                </a:lnTo>
                <a:lnTo>
                  <a:pt x="1858953" y="1482974"/>
                </a:lnTo>
                <a:lnTo>
                  <a:pt x="0" y="1482974"/>
                </a:lnTo>
                <a:lnTo>
                  <a:pt x="0" y="0"/>
                </a:lnTo>
                <a:close/>
              </a:path>
            </a:pathLst>
          </a:custGeom>
          <a:blipFill>
            <a:blip r:embed="rId3"/>
            <a:stretch>
              <a:fillRect l="-11769" t="-14072" r="-11769" b="-38463"/>
            </a:stretch>
          </a:blipFill>
        </p:spPr>
        <p:txBody>
          <a:bodyPr/>
          <a:lstStyle/>
          <a:p>
            <a:endParaRPr lang="tr-TR"/>
          </a:p>
        </p:txBody>
      </p:sp>
      <p:sp>
        <p:nvSpPr>
          <p:cNvPr id="7" name="TextBox 5">
            <a:extLst>
              <a:ext uri="{FF2B5EF4-FFF2-40B4-BE49-F238E27FC236}">
                <a16:creationId xmlns:a16="http://schemas.microsoft.com/office/drawing/2014/main" id="{25BD3AFF-41DF-7877-5F9F-02160981A184}"/>
              </a:ext>
            </a:extLst>
          </p:cNvPr>
          <p:cNvSpPr txBox="1"/>
          <p:nvPr userDrawn="1"/>
        </p:nvSpPr>
        <p:spPr>
          <a:xfrm>
            <a:off x="10515600" y="6286500"/>
            <a:ext cx="6329362" cy="895758"/>
          </a:xfrm>
          <a:prstGeom prst="rect">
            <a:avLst/>
          </a:prstGeom>
        </p:spPr>
        <p:txBody>
          <a:bodyPr lIns="0" tIns="0" rIns="0" bIns="0" rtlCol="0" anchor="t">
            <a:spAutoFit/>
          </a:bodyPr>
          <a:lstStyle/>
          <a:p>
            <a:pPr algn="l">
              <a:lnSpc>
                <a:spcPts val="2417"/>
              </a:lnSpc>
            </a:pPr>
            <a:r>
              <a:rPr lang="en-US" sz="1726" spc="165" dirty="0" err="1">
                <a:solidFill>
                  <a:schemeClr val="bg1"/>
                </a:solidFill>
                <a:latin typeface="Proxima Nova"/>
                <a:ea typeface="Proxima Nova"/>
                <a:cs typeface="Proxima Nova"/>
                <a:sym typeface="Proxima Nova"/>
              </a:rPr>
              <a:t>Ataköy</a:t>
            </a:r>
            <a:r>
              <a:rPr lang="en-US" sz="1726" spc="165" dirty="0">
                <a:solidFill>
                  <a:schemeClr val="bg1"/>
                </a:solidFill>
                <a:latin typeface="Proxima Nova"/>
                <a:ea typeface="Proxima Nova"/>
                <a:cs typeface="Proxima Nova"/>
                <a:sym typeface="Proxima Nova"/>
              </a:rPr>
              <a:t> 7-8-9-10. </a:t>
            </a:r>
            <a:r>
              <a:rPr lang="en-US" sz="1726" spc="165" dirty="0" err="1">
                <a:solidFill>
                  <a:schemeClr val="bg1"/>
                </a:solidFill>
                <a:latin typeface="Proxima Nova"/>
                <a:ea typeface="Proxima Nova"/>
                <a:cs typeface="Proxima Nova"/>
                <a:sym typeface="Proxima Nova"/>
              </a:rPr>
              <a:t>Kısım</a:t>
            </a:r>
            <a:r>
              <a:rPr lang="en-US" sz="1726" spc="165" dirty="0">
                <a:solidFill>
                  <a:schemeClr val="bg1"/>
                </a:solidFill>
                <a:latin typeface="Proxima Nova"/>
                <a:ea typeface="Proxima Nova"/>
                <a:cs typeface="Proxima Nova"/>
                <a:sym typeface="Proxima Nova"/>
              </a:rPr>
              <a:t> </a:t>
            </a:r>
            <a:r>
              <a:rPr lang="en-US" sz="1726" spc="165" dirty="0" err="1">
                <a:solidFill>
                  <a:schemeClr val="bg1"/>
                </a:solidFill>
                <a:latin typeface="Proxima Nova"/>
                <a:ea typeface="Proxima Nova"/>
                <a:cs typeface="Proxima Nova"/>
                <a:sym typeface="Proxima Nova"/>
              </a:rPr>
              <a:t>Mh</a:t>
            </a:r>
            <a:r>
              <a:rPr lang="en-US" sz="1726" spc="165" dirty="0">
                <a:solidFill>
                  <a:schemeClr val="bg1"/>
                </a:solidFill>
                <a:latin typeface="Proxima Nova"/>
                <a:ea typeface="Proxima Nova"/>
                <a:cs typeface="Proxima Nova"/>
                <a:sym typeface="Proxima Nova"/>
              </a:rPr>
              <a:t>. </a:t>
            </a:r>
            <a:r>
              <a:rPr lang="en-US" sz="1726" spc="165" dirty="0" err="1">
                <a:solidFill>
                  <a:schemeClr val="bg1"/>
                </a:solidFill>
                <a:latin typeface="Proxima Nova"/>
                <a:ea typeface="Proxima Nova"/>
                <a:cs typeface="Proxima Nova"/>
                <a:sym typeface="Proxima Nova"/>
              </a:rPr>
              <a:t>Çobançeşme</a:t>
            </a:r>
            <a:r>
              <a:rPr lang="en-US" sz="1726" spc="165" dirty="0">
                <a:solidFill>
                  <a:schemeClr val="bg1"/>
                </a:solidFill>
                <a:latin typeface="Proxima Nova"/>
                <a:ea typeface="Proxima Nova"/>
                <a:cs typeface="Proxima Nova"/>
                <a:sym typeface="Proxima Nova"/>
              </a:rPr>
              <a:t> E5 </a:t>
            </a:r>
            <a:r>
              <a:rPr lang="en-US" sz="1726" spc="165" dirty="0" err="1">
                <a:solidFill>
                  <a:schemeClr val="bg1"/>
                </a:solidFill>
                <a:latin typeface="Proxima Nova"/>
                <a:ea typeface="Proxima Nova"/>
                <a:cs typeface="Proxima Nova"/>
                <a:sym typeface="Proxima Nova"/>
              </a:rPr>
              <a:t>Yanyol</a:t>
            </a:r>
            <a:r>
              <a:rPr lang="en-US" sz="1726" spc="165" dirty="0">
                <a:solidFill>
                  <a:schemeClr val="bg1"/>
                </a:solidFill>
                <a:latin typeface="Proxima Nova"/>
                <a:ea typeface="Proxima Nova"/>
                <a:cs typeface="Proxima Nova"/>
                <a:sym typeface="Proxima Nova"/>
              </a:rPr>
              <a:t> Cd.</a:t>
            </a:r>
          </a:p>
          <a:p>
            <a:pPr algn="l">
              <a:lnSpc>
                <a:spcPts val="2417"/>
              </a:lnSpc>
            </a:pPr>
            <a:r>
              <a:rPr lang="en-US" sz="1726" spc="165" dirty="0">
                <a:solidFill>
                  <a:schemeClr val="bg1"/>
                </a:solidFill>
                <a:latin typeface="Proxima Nova"/>
                <a:ea typeface="Proxima Nova"/>
                <a:cs typeface="Proxima Nova"/>
                <a:sym typeface="Proxima Nova"/>
              </a:rPr>
              <a:t>No: 8/2 A </a:t>
            </a:r>
            <a:r>
              <a:rPr lang="en-US" sz="1726" spc="165" dirty="0" err="1">
                <a:solidFill>
                  <a:schemeClr val="bg1"/>
                </a:solidFill>
                <a:latin typeface="Proxima Nova"/>
                <a:ea typeface="Proxima Nova"/>
                <a:cs typeface="Proxima Nova"/>
                <a:sym typeface="Proxima Nova"/>
              </a:rPr>
              <a:t>Ofis</a:t>
            </a:r>
            <a:r>
              <a:rPr lang="en-US" sz="1726" spc="165" dirty="0">
                <a:solidFill>
                  <a:schemeClr val="bg1"/>
                </a:solidFill>
                <a:latin typeface="Proxima Nova"/>
                <a:ea typeface="Proxima Nova"/>
                <a:cs typeface="Proxima Nova"/>
                <a:sym typeface="Proxima Nova"/>
              </a:rPr>
              <a:t> Kt: 13 No:51 </a:t>
            </a:r>
            <a:r>
              <a:rPr lang="en-US" sz="1726" b="1" spc="165" dirty="0" err="1">
                <a:solidFill>
                  <a:schemeClr val="bg1"/>
                </a:solidFill>
                <a:latin typeface="Proxima Nova Bold"/>
                <a:ea typeface="Proxima Nova Bold"/>
                <a:cs typeface="Proxima Nova Bold"/>
                <a:sym typeface="Proxima Nova Bold"/>
              </a:rPr>
              <a:t>Bakırköy</a:t>
            </a:r>
            <a:r>
              <a:rPr lang="en-US" sz="1726" b="1" spc="165" dirty="0">
                <a:solidFill>
                  <a:schemeClr val="bg1"/>
                </a:solidFill>
                <a:latin typeface="Proxima Nova Bold"/>
                <a:ea typeface="Proxima Nova Bold"/>
                <a:cs typeface="Proxima Nova Bold"/>
                <a:sym typeface="Proxima Nova Bold"/>
              </a:rPr>
              <a:t>/İSTANBUL</a:t>
            </a:r>
          </a:p>
        </p:txBody>
      </p:sp>
      <p:sp>
        <p:nvSpPr>
          <p:cNvPr id="8" name="TextBox 6">
            <a:extLst>
              <a:ext uri="{FF2B5EF4-FFF2-40B4-BE49-F238E27FC236}">
                <a16:creationId xmlns:a16="http://schemas.microsoft.com/office/drawing/2014/main" id="{7C0EE052-6262-6DF4-1F2B-66A9EB86D09B}"/>
              </a:ext>
            </a:extLst>
          </p:cNvPr>
          <p:cNvSpPr txBox="1"/>
          <p:nvPr userDrawn="1"/>
        </p:nvSpPr>
        <p:spPr>
          <a:xfrm>
            <a:off x="10839641" y="9088773"/>
            <a:ext cx="3109838" cy="339051"/>
          </a:xfrm>
          <a:prstGeom prst="rect">
            <a:avLst/>
          </a:prstGeom>
        </p:spPr>
        <p:txBody>
          <a:bodyPr lIns="0" tIns="0" rIns="0" bIns="0" rtlCol="0" anchor="t">
            <a:spAutoFit/>
          </a:bodyPr>
          <a:lstStyle/>
          <a:p>
            <a:pPr algn="l">
              <a:lnSpc>
                <a:spcPts val="2837"/>
              </a:lnSpc>
            </a:pPr>
            <a:r>
              <a:rPr lang="en-US" sz="2026" spc="703" dirty="0">
                <a:solidFill>
                  <a:schemeClr val="bg1"/>
                </a:solidFill>
                <a:latin typeface="Proxima Nova"/>
                <a:ea typeface="Proxima Nova"/>
                <a:cs typeface="Proxima Nova"/>
                <a:sym typeface="Proxima Nova"/>
              </a:rPr>
              <a:t>fintegral.com.tr</a:t>
            </a:r>
          </a:p>
        </p:txBody>
      </p:sp>
    </p:spTree>
    <p:extLst>
      <p:ext uri="{BB962C8B-B14F-4D97-AF65-F5344CB8AC3E}">
        <p14:creationId xmlns:p14="http://schemas.microsoft.com/office/powerpoint/2010/main" val="434342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2" name="think-cell data - do not delete" hidden="1">
            <a:extLst>
              <a:ext uri="{FF2B5EF4-FFF2-40B4-BE49-F238E27FC236}">
                <a16:creationId xmlns:a16="http://schemas.microsoft.com/office/drawing/2014/main" id="{4F2F81E5-0B3C-5F75-54E4-96D38163C458}"/>
              </a:ext>
            </a:extLst>
          </p:cNvPr>
          <p:cNvGraphicFramePr>
            <a:graphicFrameLocks noChangeAspect="1"/>
          </p:cNvGraphicFramePr>
          <p:nvPr userDrawn="1">
            <p:custDataLst>
              <p:tags r:id="rId8"/>
            </p:custDataLst>
            <p:extLst>
              <p:ext uri="{D42A27DB-BD31-4B8C-83A1-F6EECF244321}">
                <p14:modId xmlns:p14="http://schemas.microsoft.com/office/powerpoint/2010/main" val="16725419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9" imgW="305" imgH="312" progId="TCLayout.ActiveDocument.1">
                  <p:embed/>
                </p:oleObj>
              </mc:Choice>
              <mc:Fallback>
                <p:oleObj name="think-cell Slide" r:id="rId9" imgW="305" imgH="312" progId="TCLayout.ActiveDocument.1">
                  <p:embed/>
                  <p:pic>
                    <p:nvPicPr>
                      <p:cNvPr id="0" name=""/>
                      <p:cNvPicPr/>
                      <p:nvPr/>
                    </p:nvPicPr>
                    <p:blipFill>
                      <a:blip r:embed="rId10"/>
                      <a:stretch>
                        <a:fillRect/>
                      </a:stretch>
                    </p:blipFill>
                    <p:spPr>
                      <a:xfrm>
                        <a:off x="1588" y="1588"/>
                        <a:ext cx="1588" cy="1588"/>
                      </a:xfrm>
                      <a:prstGeom prst="rect">
                        <a:avLst/>
                      </a:prstGeom>
                    </p:spPr>
                  </p:pic>
                </p:oleObj>
              </mc:Fallback>
            </mc:AlternateContent>
          </a:graphicData>
        </a:graphic>
      </p:graphicFrame>
    </p:spTree>
  </p:cSld>
  <p:clrMap bg1="lt1" tx1="dk1" bg2="lt2" tx2="dk2" accent1="accent1" accent2="accent2" accent3="accent3" accent4="accent4" accent5="accent5" accent6="accent6" hlink="hlink" folHlink="folHlink"/>
  <p:sldLayoutIdLst>
    <p:sldLayoutId id="2147483655" r:id="rId1"/>
    <p:sldLayoutId id="2147483658" r:id="rId2"/>
    <p:sldLayoutId id="2147483661" r:id="rId3"/>
    <p:sldLayoutId id="2147483656" r:id="rId4"/>
    <p:sldLayoutId id="2147483660" r:id="rId5"/>
    <p:sldLayoutId id="2147483659" r:id="rId6"/>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1.emf"/></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image" Target="../media/image9.jpg"/></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4.xml"/><Relationship Id="rId1" Type="http://schemas.openxmlformats.org/officeDocument/2006/relationships/tags" Target="../tags/tag3.xml"/><Relationship Id="rId4" Type="http://schemas.openxmlformats.org/officeDocument/2006/relationships/image" Target="../media/image1.emf"/></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ags" Target="../tags/tag4.x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403F044B-9155-B9B1-6D76-34631EE2579B}"/>
              </a:ext>
            </a:extLst>
          </p:cNvPr>
          <p:cNvGraphicFramePr>
            <a:graphicFrameLocks noChangeAspect="1"/>
          </p:cNvGraphicFramePr>
          <p:nvPr>
            <p:custDataLst>
              <p:tags r:id="rId1"/>
            </p:custDataLst>
            <p:extLst>
              <p:ext uri="{D42A27DB-BD31-4B8C-83A1-F6EECF244321}">
                <p14:modId xmlns:p14="http://schemas.microsoft.com/office/powerpoint/2010/main" val="382261441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5" imgH="312" progId="TCLayout.ActiveDocument.1">
                  <p:embed/>
                </p:oleObj>
              </mc:Choice>
              <mc:Fallback>
                <p:oleObj name="think-cell Slide" r:id="rId3" imgW="305" imgH="312"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Title 2">
            <a:extLst>
              <a:ext uri="{FF2B5EF4-FFF2-40B4-BE49-F238E27FC236}">
                <a16:creationId xmlns:a16="http://schemas.microsoft.com/office/drawing/2014/main" id="{D0D641DB-8B7B-9E1D-4B8D-3F36531841CF}"/>
              </a:ext>
            </a:extLst>
          </p:cNvPr>
          <p:cNvSpPr>
            <a:spLocks noGrp="1"/>
          </p:cNvSpPr>
          <p:nvPr>
            <p:ph type="title"/>
          </p:nvPr>
        </p:nvSpPr>
        <p:spPr/>
        <p:txBody>
          <a:bodyPr vert="horz"/>
          <a:lstStyle/>
          <a:p>
            <a:r>
              <a:rPr lang="tr-TR" dirty="0"/>
              <a:t>UN Global Compact</a:t>
            </a:r>
          </a:p>
        </p:txBody>
      </p:sp>
      <p:sp>
        <p:nvSpPr>
          <p:cNvPr id="4" name="Text Placeholder 3">
            <a:extLst>
              <a:ext uri="{FF2B5EF4-FFF2-40B4-BE49-F238E27FC236}">
                <a16:creationId xmlns:a16="http://schemas.microsoft.com/office/drawing/2014/main" id="{06809511-DEA5-4488-8FCA-62DDB960B45D}"/>
              </a:ext>
            </a:extLst>
          </p:cNvPr>
          <p:cNvSpPr>
            <a:spLocks noGrp="1"/>
          </p:cNvSpPr>
          <p:nvPr>
            <p:ph type="body" idx="1"/>
          </p:nvPr>
        </p:nvSpPr>
        <p:spPr/>
        <p:txBody>
          <a:bodyPr/>
          <a:lstStyle/>
          <a:p>
            <a:r>
              <a:rPr lang="tr-TR" dirty="0"/>
              <a:t>Ekim 2024, </a:t>
            </a:r>
          </a:p>
          <a:p>
            <a:r>
              <a:rPr lang="tr-TR" dirty="0"/>
              <a:t>Mehmet Oğuz Öztekin</a:t>
            </a:r>
          </a:p>
        </p:txBody>
      </p:sp>
    </p:spTree>
    <p:extLst>
      <p:ext uri="{BB962C8B-B14F-4D97-AF65-F5344CB8AC3E}">
        <p14:creationId xmlns:p14="http://schemas.microsoft.com/office/powerpoint/2010/main" val="30164020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4">
            <a:extLst>
              <a:ext uri="{FF2B5EF4-FFF2-40B4-BE49-F238E27FC236}">
                <a16:creationId xmlns:a16="http://schemas.microsoft.com/office/drawing/2014/main" id="{A6BF1E98-2607-3541-01AD-6DAD0A92AE27}"/>
              </a:ext>
            </a:extLst>
          </p:cNvPr>
          <p:cNvSpPr txBox="1"/>
          <p:nvPr/>
        </p:nvSpPr>
        <p:spPr>
          <a:xfrm>
            <a:off x="1028700" y="2171700"/>
            <a:ext cx="6134100" cy="5883662"/>
          </a:xfrm>
          <a:prstGeom prst="rect">
            <a:avLst/>
          </a:prstGeom>
        </p:spPr>
        <p:txBody>
          <a:bodyPr wrap="square" lIns="0" tIns="0" rIns="0" bIns="0" rtlCol="0" anchor="t">
            <a:spAutoFit/>
          </a:bodyPr>
          <a:lstStyle/>
          <a:p>
            <a:r>
              <a:rPr lang="tr-TR" sz="3200" dirty="0"/>
              <a:t>UN Global Compact Nedir?</a:t>
            </a:r>
          </a:p>
          <a:p>
            <a:pPr algn="l">
              <a:lnSpc>
                <a:spcPts val="3759"/>
              </a:lnSpc>
            </a:pPr>
            <a:endParaRPr lang="en-US" sz="3200" dirty="0">
              <a:solidFill>
                <a:srgbClr val="132052"/>
              </a:solidFill>
              <a:latin typeface="Now"/>
              <a:ea typeface="Now"/>
              <a:cs typeface="Now"/>
              <a:sym typeface="Now"/>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tr-TR" sz="3200" b="0" i="0" u="none" strike="noStrike" kern="1200" cap="none" spc="0" normalizeH="0" baseline="0" noProof="0" dirty="0">
                <a:ln>
                  <a:noFill/>
                </a:ln>
                <a:solidFill>
                  <a:prstClr val="black"/>
                </a:solidFill>
                <a:effectLst/>
                <a:uLnTx/>
                <a:uFillTx/>
                <a:latin typeface="Calibri"/>
                <a:ea typeface="+mn-ea"/>
                <a:cs typeface="+mn-cs"/>
              </a:rPr>
              <a:t>UN Global Compact Önemi</a:t>
            </a:r>
          </a:p>
          <a:p>
            <a:pPr algn="l">
              <a:lnSpc>
                <a:spcPts val="3759"/>
              </a:lnSpc>
            </a:pPr>
            <a:endParaRPr lang="en-US" sz="3200" dirty="0">
              <a:solidFill>
                <a:srgbClr val="132052"/>
              </a:solidFill>
              <a:latin typeface="Now"/>
              <a:ea typeface="Now"/>
              <a:cs typeface="Now"/>
              <a:sym typeface="Now"/>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tr-TR" sz="3200" b="0" i="0" u="none" strike="noStrike" kern="1200" cap="none" spc="0" normalizeH="0" baseline="0" noProof="0" dirty="0">
                <a:ln>
                  <a:noFill/>
                </a:ln>
                <a:solidFill>
                  <a:prstClr val="black"/>
                </a:solidFill>
                <a:effectLst/>
                <a:uLnTx/>
                <a:uFillTx/>
                <a:latin typeface="Calibri"/>
                <a:ea typeface="+mn-ea"/>
                <a:cs typeface="+mn-cs"/>
              </a:rPr>
              <a:t>10 Temel İlke</a:t>
            </a:r>
          </a:p>
          <a:p>
            <a:pPr marL="0" marR="0" lvl="0" indent="0" algn="l" defTabSz="914400" rtl="0" eaLnBrk="1" fontAlgn="auto" latinLnBrk="0" hangingPunct="1">
              <a:lnSpc>
                <a:spcPct val="100000"/>
              </a:lnSpc>
              <a:spcBef>
                <a:spcPts val="0"/>
              </a:spcBef>
              <a:spcAft>
                <a:spcPts val="0"/>
              </a:spcAft>
              <a:buClrTx/>
              <a:buSzTx/>
              <a:buFontTx/>
              <a:buNone/>
              <a:tabLst/>
              <a:defRPr/>
            </a:pPr>
            <a:endParaRPr lang="tr-TR" sz="3200" dirty="0">
              <a:solidFill>
                <a:prstClr val="black"/>
              </a:solidFill>
              <a:latin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tr-TR" sz="3200" b="0" i="0" u="none" strike="noStrike" kern="1200" cap="none" spc="0" normalizeH="0" baseline="0" noProof="0" dirty="0">
                <a:ln>
                  <a:noFill/>
                </a:ln>
                <a:solidFill>
                  <a:prstClr val="black"/>
                </a:solidFill>
                <a:effectLst/>
                <a:uLnTx/>
                <a:uFillTx/>
                <a:latin typeface="Calibri"/>
                <a:ea typeface="+mn-ea"/>
                <a:cs typeface="+mn-cs"/>
              </a:rPr>
              <a:t>Katılımcı Şirketler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tr-TR" sz="3200" b="0" i="0" u="none" strike="noStrike" kern="1200" cap="none" spc="0" normalizeH="0" baseline="0" noProof="0" dirty="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tr-TR" sz="3200" dirty="0">
                <a:solidFill>
                  <a:prstClr val="black"/>
                </a:solidFill>
                <a:latin typeface="Calibri"/>
              </a:rPr>
              <a:t>Sürdürülebilir Kalkınma Hedefleri</a:t>
            </a:r>
            <a:endParaRPr kumimoji="0" lang="tr-TR" sz="3200" b="0" i="0" u="none" strike="noStrike" kern="1200" cap="none" spc="0" normalizeH="0" baseline="0" noProof="0" dirty="0">
              <a:ln>
                <a:noFill/>
              </a:ln>
              <a:solidFill>
                <a:prstClr val="black"/>
              </a:solidFill>
              <a:effectLst/>
              <a:uLnTx/>
              <a:uFillTx/>
              <a:latin typeface="Calibri"/>
              <a:ea typeface="+mn-ea"/>
              <a:cs typeface="+mn-cs"/>
            </a:endParaRPr>
          </a:p>
          <a:p>
            <a:pPr algn="l">
              <a:lnSpc>
                <a:spcPts val="3759"/>
              </a:lnSpc>
            </a:pPr>
            <a:endParaRPr lang="en-US" sz="3200" dirty="0">
              <a:solidFill>
                <a:srgbClr val="132052"/>
              </a:solidFill>
              <a:latin typeface="Now"/>
              <a:ea typeface="Now"/>
              <a:cs typeface="Now"/>
              <a:sym typeface="Now"/>
            </a:endParaRPr>
          </a:p>
          <a:p>
            <a:pPr algn="l">
              <a:lnSpc>
                <a:spcPts val="3759"/>
              </a:lnSpc>
            </a:pPr>
            <a:endParaRPr lang="en-US" sz="3200" dirty="0">
              <a:solidFill>
                <a:srgbClr val="132052"/>
              </a:solidFill>
              <a:latin typeface="Now"/>
              <a:ea typeface="Now"/>
              <a:cs typeface="Now"/>
              <a:sym typeface="Now"/>
            </a:endParaRPr>
          </a:p>
          <a:p>
            <a:pPr algn="l">
              <a:lnSpc>
                <a:spcPts val="3759"/>
              </a:lnSpc>
            </a:pPr>
            <a:endParaRPr lang="en-US" sz="3200" dirty="0">
              <a:solidFill>
                <a:srgbClr val="132052"/>
              </a:solidFill>
              <a:latin typeface="Now"/>
              <a:ea typeface="Now"/>
              <a:cs typeface="Now"/>
              <a:sym typeface="Now"/>
            </a:endParaRPr>
          </a:p>
        </p:txBody>
      </p:sp>
      <p:sp>
        <p:nvSpPr>
          <p:cNvPr id="3" name="AutoShape 5">
            <a:extLst>
              <a:ext uri="{FF2B5EF4-FFF2-40B4-BE49-F238E27FC236}">
                <a16:creationId xmlns:a16="http://schemas.microsoft.com/office/drawing/2014/main" id="{6FFE5691-F9C8-9963-D7F9-3AA301741AAB}"/>
              </a:ext>
            </a:extLst>
          </p:cNvPr>
          <p:cNvSpPr/>
          <p:nvPr/>
        </p:nvSpPr>
        <p:spPr>
          <a:xfrm flipV="1">
            <a:off x="1028700" y="2852033"/>
            <a:ext cx="3458920" cy="0"/>
          </a:xfrm>
          <a:prstGeom prst="line">
            <a:avLst/>
          </a:prstGeom>
          <a:ln w="19050" cap="flat">
            <a:solidFill>
              <a:srgbClr val="F89D56"/>
            </a:solidFill>
            <a:prstDash val="solid"/>
            <a:headEnd type="none" w="sm" len="sm"/>
            <a:tailEnd type="none" w="sm" len="sm"/>
          </a:ln>
        </p:spPr>
        <p:txBody>
          <a:bodyPr/>
          <a:lstStyle/>
          <a:p>
            <a:endParaRPr lang="tr-TR"/>
          </a:p>
        </p:txBody>
      </p:sp>
      <p:sp>
        <p:nvSpPr>
          <p:cNvPr id="5" name="AutoShape 7">
            <a:extLst>
              <a:ext uri="{FF2B5EF4-FFF2-40B4-BE49-F238E27FC236}">
                <a16:creationId xmlns:a16="http://schemas.microsoft.com/office/drawing/2014/main" id="{9EC6B8B4-4A17-1A87-CA2B-104380218689}"/>
              </a:ext>
            </a:extLst>
          </p:cNvPr>
          <p:cNvSpPr/>
          <p:nvPr/>
        </p:nvSpPr>
        <p:spPr>
          <a:xfrm>
            <a:off x="1028700" y="3829998"/>
            <a:ext cx="3458920" cy="0"/>
          </a:xfrm>
          <a:prstGeom prst="line">
            <a:avLst/>
          </a:prstGeom>
          <a:ln w="19050" cap="flat">
            <a:solidFill>
              <a:srgbClr val="F89D56"/>
            </a:solidFill>
            <a:prstDash val="solid"/>
            <a:headEnd type="none" w="sm" len="sm"/>
            <a:tailEnd type="none" w="sm" len="sm"/>
          </a:ln>
        </p:spPr>
        <p:txBody>
          <a:bodyPr/>
          <a:lstStyle/>
          <a:p>
            <a:endParaRPr lang="tr-TR"/>
          </a:p>
        </p:txBody>
      </p:sp>
      <p:sp>
        <p:nvSpPr>
          <p:cNvPr id="8" name="AutoShape 10">
            <a:extLst>
              <a:ext uri="{FF2B5EF4-FFF2-40B4-BE49-F238E27FC236}">
                <a16:creationId xmlns:a16="http://schemas.microsoft.com/office/drawing/2014/main" id="{9A506C55-C02D-8CB7-1495-C43911CFF53C}"/>
              </a:ext>
            </a:extLst>
          </p:cNvPr>
          <p:cNvSpPr/>
          <p:nvPr/>
        </p:nvSpPr>
        <p:spPr>
          <a:xfrm>
            <a:off x="1028700" y="4811073"/>
            <a:ext cx="3458920" cy="0"/>
          </a:xfrm>
          <a:prstGeom prst="line">
            <a:avLst/>
          </a:prstGeom>
          <a:ln w="19050" cap="flat">
            <a:solidFill>
              <a:srgbClr val="F89D56"/>
            </a:solidFill>
            <a:prstDash val="solid"/>
            <a:headEnd type="none" w="sm" len="sm"/>
            <a:tailEnd type="none" w="sm" len="sm"/>
          </a:ln>
        </p:spPr>
        <p:txBody>
          <a:bodyPr/>
          <a:lstStyle/>
          <a:p>
            <a:endParaRPr lang="tr-TR"/>
          </a:p>
        </p:txBody>
      </p:sp>
      <p:pic>
        <p:nvPicPr>
          <p:cNvPr id="6" name="Resim 5">
            <a:extLst>
              <a:ext uri="{FF2B5EF4-FFF2-40B4-BE49-F238E27FC236}">
                <a16:creationId xmlns:a16="http://schemas.microsoft.com/office/drawing/2014/main" id="{818BDBFF-EF17-AB64-1887-38CA3A8AFC77}"/>
              </a:ext>
            </a:extLst>
          </p:cNvPr>
          <p:cNvPicPr>
            <a:picLocks noChangeAspect="1"/>
          </p:cNvPicPr>
          <p:nvPr/>
        </p:nvPicPr>
        <p:blipFill>
          <a:blip r:embed="rId2">
            <a:extLst>
              <a:ext uri="{28A0092B-C50C-407E-A947-70E740481C1C}">
                <a14:useLocalDpi xmlns:a14="http://schemas.microsoft.com/office/drawing/2010/main" val="0"/>
              </a:ext>
            </a:extLst>
          </a:blip>
          <a:srcRect l="12095" t="-1346" r="18847" b="2201"/>
          <a:stretch/>
        </p:blipFill>
        <p:spPr>
          <a:xfrm>
            <a:off x="6963523" y="876300"/>
            <a:ext cx="10283077" cy="8111234"/>
          </a:xfrm>
          <a:prstGeom prst="rect">
            <a:avLst/>
          </a:prstGeom>
        </p:spPr>
      </p:pic>
      <p:sp>
        <p:nvSpPr>
          <p:cNvPr id="9" name="AutoShape 7">
            <a:extLst>
              <a:ext uri="{FF2B5EF4-FFF2-40B4-BE49-F238E27FC236}">
                <a16:creationId xmlns:a16="http://schemas.microsoft.com/office/drawing/2014/main" id="{EC2720AF-E206-8337-0CC2-DC0CF3D34C92}"/>
              </a:ext>
            </a:extLst>
          </p:cNvPr>
          <p:cNvSpPr/>
          <p:nvPr/>
        </p:nvSpPr>
        <p:spPr>
          <a:xfrm>
            <a:off x="1028700" y="4811073"/>
            <a:ext cx="3458920" cy="0"/>
          </a:xfrm>
          <a:prstGeom prst="line">
            <a:avLst/>
          </a:prstGeom>
          <a:ln w="19050" cap="flat">
            <a:solidFill>
              <a:srgbClr val="F89D56"/>
            </a:solidFill>
            <a:prstDash val="solid"/>
            <a:headEnd type="none" w="sm" len="sm"/>
            <a:tailEnd type="none" w="sm" len="sm"/>
          </a:ln>
        </p:spPr>
        <p:txBody>
          <a:bodyPr/>
          <a:lstStyle/>
          <a:p>
            <a:endParaRPr lang="tr-TR"/>
          </a:p>
        </p:txBody>
      </p:sp>
      <p:sp>
        <p:nvSpPr>
          <p:cNvPr id="11" name="AutoShape 10">
            <a:extLst>
              <a:ext uri="{FF2B5EF4-FFF2-40B4-BE49-F238E27FC236}">
                <a16:creationId xmlns:a16="http://schemas.microsoft.com/office/drawing/2014/main" id="{C451B228-D8D2-3F8D-936C-8367145F36D1}"/>
              </a:ext>
            </a:extLst>
          </p:cNvPr>
          <p:cNvSpPr/>
          <p:nvPr/>
        </p:nvSpPr>
        <p:spPr>
          <a:xfrm>
            <a:off x="1028700" y="5792148"/>
            <a:ext cx="3458920" cy="0"/>
          </a:xfrm>
          <a:prstGeom prst="line">
            <a:avLst/>
          </a:prstGeom>
          <a:ln w="19050" cap="flat">
            <a:solidFill>
              <a:srgbClr val="F89D56"/>
            </a:solidFill>
            <a:prstDash val="solid"/>
            <a:headEnd type="none" w="sm" len="sm"/>
            <a:tailEnd type="none" w="sm" len="sm"/>
          </a:ln>
        </p:spPr>
        <p:txBody>
          <a:bodyPr/>
          <a:lstStyle/>
          <a:p>
            <a:endParaRPr lang="tr-TR"/>
          </a:p>
        </p:txBody>
      </p:sp>
      <p:sp>
        <p:nvSpPr>
          <p:cNvPr id="12" name="AutoShape 7">
            <a:extLst>
              <a:ext uri="{FF2B5EF4-FFF2-40B4-BE49-F238E27FC236}">
                <a16:creationId xmlns:a16="http://schemas.microsoft.com/office/drawing/2014/main" id="{80F5C9F8-4A87-F3D7-A763-F47F1E00FCB2}"/>
              </a:ext>
            </a:extLst>
          </p:cNvPr>
          <p:cNvSpPr/>
          <p:nvPr/>
        </p:nvSpPr>
        <p:spPr>
          <a:xfrm>
            <a:off x="1028700" y="5792148"/>
            <a:ext cx="3458920" cy="0"/>
          </a:xfrm>
          <a:prstGeom prst="line">
            <a:avLst/>
          </a:prstGeom>
          <a:ln w="19050" cap="flat">
            <a:solidFill>
              <a:srgbClr val="F89D56"/>
            </a:solidFill>
            <a:prstDash val="solid"/>
            <a:headEnd type="none" w="sm" len="sm"/>
            <a:tailEnd type="none" w="sm" len="sm"/>
          </a:ln>
        </p:spPr>
        <p:txBody>
          <a:bodyPr/>
          <a:lstStyle/>
          <a:p>
            <a:endParaRPr lang="tr-TR"/>
          </a:p>
        </p:txBody>
      </p:sp>
      <p:sp>
        <p:nvSpPr>
          <p:cNvPr id="13" name="AutoShape 7">
            <a:extLst>
              <a:ext uri="{FF2B5EF4-FFF2-40B4-BE49-F238E27FC236}">
                <a16:creationId xmlns:a16="http://schemas.microsoft.com/office/drawing/2014/main" id="{367A8C80-4873-33CF-B048-43A7F7E5A6B9}"/>
              </a:ext>
            </a:extLst>
          </p:cNvPr>
          <p:cNvSpPr/>
          <p:nvPr/>
        </p:nvSpPr>
        <p:spPr>
          <a:xfrm>
            <a:off x="1028700" y="6773223"/>
            <a:ext cx="3458920" cy="0"/>
          </a:xfrm>
          <a:prstGeom prst="line">
            <a:avLst/>
          </a:prstGeom>
          <a:ln w="19050" cap="flat">
            <a:solidFill>
              <a:srgbClr val="F89D56"/>
            </a:solidFill>
            <a:prstDash val="solid"/>
            <a:headEnd type="none" w="sm" len="sm"/>
            <a:tailEnd type="none" w="sm" len="sm"/>
          </a:ln>
        </p:spPr>
        <p:txBody>
          <a:bodyPr/>
          <a:lstStyle/>
          <a:p>
            <a:endParaRPr lang="tr-TR"/>
          </a:p>
        </p:txBody>
      </p:sp>
    </p:spTree>
    <p:extLst>
      <p:ext uri="{BB962C8B-B14F-4D97-AF65-F5344CB8AC3E}">
        <p14:creationId xmlns:p14="http://schemas.microsoft.com/office/powerpoint/2010/main" val="3622783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12">
            <a:extLst>
              <a:ext uri="{FF2B5EF4-FFF2-40B4-BE49-F238E27FC236}">
                <a16:creationId xmlns:a16="http://schemas.microsoft.com/office/drawing/2014/main" id="{D56F7C9F-CBC0-A11E-E0CA-BCE96729D0B1}"/>
              </a:ext>
            </a:extLst>
          </p:cNvPr>
          <p:cNvSpPr/>
          <p:nvPr/>
        </p:nvSpPr>
        <p:spPr>
          <a:xfrm>
            <a:off x="6654203" y="0"/>
            <a:ext cx="12863178" cy="10287000"/>
          </a:xfrm>
          <a:custGeom>
            <a:avLst/>
            <a:gdLst/>
            <a:ahLst/>
            <a:cxnLst/>
            <a:rect l="l" t="t" r="r" b="b"/>
            <a:pathLst>
              <a:path w="12863178" h="11049171">
                <a:moveTo>
                  <a:pt x="0" y="0"/>
                </a:moveTo>
                <a:lnTo>
                  <a:pt x="12863178" y="0"/>
                </a:lnTo>
                <a:lnTo>
                  <a:pt x="12863178" y="11049171"/>
                </a:lnTo>
                <a:lnTo>
                  <a:pt x="0" y="11049171"/>
                </a:lnTo>
                <a:lnTo>
                  <a:pt x="0" y="0"/>
                </a:lnTo>
                <a:close/>
              </a:path>
            </a:pathLst>
          </a:custGeom>
          <a:blipFill>
            <a:blip r:embed="rId2"/>
            <a:stretch>
              <a:fillRect l="-34987" r="-18059"/>
            </a:stretch>
          </a:blipFill>
        </p:spPr>
        <p:txBody>
          <a:bodyPr/>
          <a:lstStyle/>
          <a:p>
            <a:endParaRPr lang="tr-TR"/>
          </a:p>
        </p:txBody>
      </p:sp>
      <p:sp>
        <p:nvSpPr>
          <p:cNvPr id="2" name="Title 1">
            <a:extLst>
              <a:ext uri="{FF2B5EF4-FFF2-40B4-BE49-F238E27FC236}">
                <a16:creationId xmlns:a16="http://schemas.microsoft.com/office/drawing/2014/main" id="{8CC4C786-8E60-B0D8-36AA-6740799F5799}"/>
              </a:ext>
            </a:extLst>
          </p:cNvPr>
          <p:cNvSpPr txBox="1">
            <a:spLocks/>
          </p:cNvSpPr>
          <p:nvPr/>
        </p:nvSpPr>
        <p:spPr>
          <a:xfrm>
            <a:off x="762000" y="594360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endParaRPr lang="tr-TR" dirty="0"/>
          </a:p>
        </p:txBody>
      </p:sp>
      <p:sp>
        <p:nvSpPr>
          <p:cNvPr id="6" name="Title 1">
            <a:extLst>
              <a:ext uri="{FF2B5EF4-FFF2-40B4-BE49-F238E27FC236}">
                <a16:creationId xmlns:a16="http://schemas.microsoft.com/office/drawing/2014/main" id="{032C191A-BE8B-C927-F2E9-078A4997C8D4}"/>
              </a:ext>
            </a:extLst>
          </p:cNvPr>
          <p:cNvSpPr txBox="1">
            <a:spLocks/>
          </p:cNvSpPr>
          <p:nvPr/>
        </p:nvSpPr>
        <p:spPr>
          <a:xfrm>
            <a:off x="1422102" y="140970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r>
              <a:rPr lang="tr-TR" sz="4400" dirty="0"/>
              <a:t>UN Global Compact Nedir?</a:t>
            </a:r>
          </a:p>
        </p:txBody>
      </p:sp>
      <p:sp>
        <p:nvSpPr>
          <p:cNvPr id="7" name="Title 1">
            <a:extLst>
              <a:ext uri="{FF2B5EF4-FFF2-40B4-BE49-F238E27FC236}">
                <a16:creationId xmlns:a16="http://schemas.microsoft.com/office/drawing/2014/main" id="{6288E0FF-F275-57A6-CE94-C0EA8FDCE6C8}"/>
              </a:ext>
            </a:extLst>
          </p:cNvPr>
          <p:cNvSpPr txBox="1">
            <a:spLocks/>
          </p:cNvSpPr>
          <p:nvPr/>
        </p:nvSpPr>
        <p:spPr>
          <a:xfrm>
            <a:off x="762000" y="1632165"/>
            <a:ext cx="4572000" cy="8077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1800" dirty="0">
                <a:solidFill>
                  <a:schemeClr val="tx1"/>
                </a:solidFill>
                <a:latin typeface="Arial" panose="020B0604020202020204" pitchFamily="34" charset="0"/>
              </a:rPr>
              <a:t>    </a:t>
            </a:r>
            <a:r>
              <a:rPr kumimoji="0" lang="tr-TR" altLang="tr-TR" sz="1800" b="0" i="0" u="none" strike="noStrike" cap="none" normalizeH="0" baseline="0" dirty="0">
                <a:ln>
                  <a:noFill/>
                </a:ln>
                <a:solidFill>
                  <a:schemeClr val="tx1"/>
                </a:solidFill>
                <a:effectLst/>
                <a:latin typeface="Arial" panose="020B0604020202020204" pitchFamily="34" charset="0"/>
              </a:rPr>
              <a:t>E-ticaret analitiği, dijital ticaret ortamında toplanan verilerin analiz edilerek işletmelere stratejik kararlar aldıran bir süreçtir. Bu analiz, müşterilerin alışveriş davranışlarından ürün performansına, fiyatlandırma stratejilerinden stok yönetimine kadar geniş bir yelpazeyi kapsar. E-ticaret analitiği, satışları artırmak, müşteri memnuniyetini sağlamak, pazarlama stratejilerini optimize etmek ve rekabette öne geçmek için kritik öneme sahiptir. İşletmeler, bu veriler sayesinde trendleri öngörebilir, anlık değişikliklere hızla uyum sağlayabilir ve sonuç olarak daha verimli, kârlı bir büyüme elde edebilir.</a:t>
            </a:r>
          </a:p>
          <a:p>
            <a:endParaRPr lang="tr-TR" dirty="0"/>
          </a:p>
        </p:txBody>
      </p:sp>
    </p:spTree>
    <p:extLst>
      <p:ext uri="{BB962C8B-B14F-4D97-AF65-F5344CB8AC3E}">
        <p14:creationId xmlns:p14="http://schemas.microsoft.com/office/powerpoint/2010/main" val="2638361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4C786-8E60-B0D8-36AA-6740799F5799}"/>
              </a:ext>
            </a:extLst>
          </p:cNvPr>
          <p:cNvSpPr txBox="1">
            <a:spLocks/>
          </p:cNvSpPr>
          <p:nvPr/>
        </p:nvSpPr>
        <p:spPr>
          <a:xfrm>
            <a:off x="762000" y="594360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endParaRPr lang="tr-TR" dirty="0"/>
          </a:p>
        </p:txBody>
      </p:sp>
      <p:sp>
        <p:nvSpPr>
          <p:cNvPr id="6" name="Title 1">
            <a:extLst>
              <a:ext uri="{FF2B5EF4-FFF2-40B4-BE49-F238E27FC236}">
                <a16:creationId xmlns:a16="http://schemas.microsoft.com/office/drawing/2014/main" id="{032C191A-BE8B-C927-F2E9-078A4997C8D4}"/>
              </a:ext>
            </a:extLst>
          </p:cNvPr>
          <p:cNvSpPr txBox="1">
            <a:spLocks/>
          </p:cNvSpPr>
          <p:nvPr/>
        </p:nvSpPr>
        <p:spPr>
          <a:xfrm>
            <a:off x="1371600" y="111717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r>
              <a:rPr lang="tr-TR" sz="4400" dirty="0" err="1"/>
              <a:t>Mindsite</a:t>
            </a:r>
            <a:endParaRPr lang="tr-TR" sz="4400" dirty="0"/>
          </a:p>
        </p:txBody>
      </p:sp>
      <p:sp>
        <p:nvSpPr>
          <p:cNvPr id="7" name="Title 1">
            <a:extLst>
              <a:ext uri="{FF2B5EF4-FFF2-40B4-BE49-F238E27FC236}">
                <a16:creationId xmlns:a16="http://schemas.microsoft.com/office/drawing/2014/main" id="{6288E0FF-F275-57A6-CE94-C0EA8FDCE6C8}"/>
              </a:ext>
            </a:extLst>
          </p:cNvPr>
          <p:cNvSpPr txBox="1">
            <a:spLocks/>
          </p:cNvSpPr>
          <p:nvPr/>
        </p:nvSpPr>
        <p:spPr>
          <a:xfrm>
            <a:off x="860304" y="1562100"/>
            <a:ext cx="4572000" cy="8077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1800" b="0" i="0" u="none" strike="noStrike" cap="none" normalizeH="0" baseline="0" dirty="0">
                <a:ln>
                  <a:noFill/>
                </a:ln>
                <a:solidFill>
                  <a:schemeClr val="tx1"/>
                </a:solidFill>
                <a:effectLst/>
                <a:latin typeface="Arial" panose="020B0604020202020204" pitchFamily="34" charset="0"/>
              </a:rPr>
              <a:t>   </a:t>
            </a:r>
            <a:r>
              <a:rPr kumimoji="0" lang="tr-TR" altLang="tr-TR" sz="1800" b="0" i="0" u="none" strike="noStrike" cap="none" normalizeH="0" baseline="0" dirty="0" err="1">
                <a:ln>
                  <a:noFill/>
                </a:ln>
                <a:solidFill>
                  <a:schemeClr val="tx1"/>
                </a:solidFill>
                <a:effectLst/>
                <a:latin typeface="Arial" panose="020B0604020202020204" pitchFamily="34" charset="0"/>
              </a:rPr>
              <a:t>Mindsite</a:t>
            </a:r>
            <a:r>
              <a:rPr kumimoji="0" lang="tr-TR" altLang="tr-TR" sz="1800" b="0" i="0" u="none" strike="noStrike" cap="none" normalizeH="0" baseline="0" dirty="0">
                <a:ln>
                  <a:noFill/>
                </a:ln>
                <a:solidFill>
                  <a:schemeClr val="tx1"/>
                </a:solidFill>
                <a:effectLst/>
                <a:latin typeface="Arial" panose="020B0604020202020204" pitchFamily="34" charset="0"/>
              </a:rPr>
              <a:t>, işletmelere e-ticaret performanslarını artırmaları için kapsamlı çözümler sunarak satışlarını ve kârlılıklarını yükseltmeye yardımcı olur. Fiyatlandırma stratejilerini optimize ederek "buy </a:t>
            </a:r>
            <a:r>
              <a:rPr kumimoji="0" lang="tr-TR" altLang="tr-TR" sz="1800" b="0" i="0" u="none" strike="noStrike" cap="none" normalizeH="0" baseline="0" dirty="0" err="1">
                <a:ln>
                  <a:noFill/>
                </a:ln>
                <a:solidFill>
                  <a:schemeClr val="tx1"/>
                </a:solidFill>
                <a:effectLst/>
                <a:latin typeface="Arial" panose="020B0604020202020204" pitchFamily="34" charset="0"/>
              </a:rPr>
              <a:t>box</a:t>
            </a:r>
            <a:r>
              <a:rPr kumimoji="0" lang="tr-TR" altLang="tr-TR" sz="1800" b="0" i="0" u="none" strike="noStrike" cap="none" normalizeH="0" baseline="0" dirty="0">
                <a:ln>
                  <a:noFill/>
                </a:ln>
                <a:solidFill>
                  <a:schemeClr val="tx1"/>
                </a:solidFill>
                <a:effectLst/>
                <a:latin typeface="Arial" panose="020B0604020202020204" pitchFamily="34" charset="0"/>
              </a:rPr>
              <a:t>" kazanma şansını artırırken, dijital raf optimizasyonu ve arama performansı için sunduğu gerçek zamanlı veri analizleri ile rekabette öne çıkmalarını sağlar. Ayrıca, geniş veri yelpazesini tek bir platformda yönetme imkanı sunarak işletmelerin temel performans metriklerini zahmetsizce takip etmelerini, pazardaki değişimlere hızla tepki vermelerini ve operasyonel verimliliklerini artırmalarını sağlar.</a:t>
            </a:r>
          </a:p>
          <a:p>
            <a:endParaRPr lang="tr-TR" dirty="0"/>
          </a:p>
        </p:txBody>
      </p:sp>
      <p:pic>
        <p:nvPicPr>
          <p:cNvPr id="5" name="Resim 4">
            <a:extLst>
              <a:ext uri="{FF2B5EF4-FFF2-40B4-BE49-F238E27FC236}">
                <a16:creationId xmlns:a16="http://schemas.microsoft.com/office/drawing/2014/main" id="{A64FCD4C-F656-A4DB-942E-2168C3087E2B}"/>
              </a:ext>
            </a:extLst>
          </p:cNvPr>
          <p:cNvPicPr>
            <a:picLocks noChangeAspect="1"/>
          </p:cNvPicPr>
          <p:nvPr/>
        </p:nvPicPr>
        <p:blipFill>
          <a:blip r:embed="rId4">
            <a:extLst>
              <a:ext uri="{28A0092B-C50C-407E-A947-70E740481C1C}">
                <a14:useLocalDpi xmlns:a14="http://schemas.microsoft.com/office/drawing/2010/main" val="0"/>
              </a:ext>
            </a:extLst>
          </a:blip>
          <a:srcRect t="18430" r="85" b="16453"/>
          <a:stretch/>
        </p:blipFill>
        <p:spPr>
          <a:xfrm>
            <a:off x="5715000" y="0"/>
            <a:ext cx="12588240" cy="4115771"/>
          </a:xfrm>
          <a:prstGeom prst="rect">
            <a:avLst/>
          </a:prstGeom>
        </p:spPr>
      </p:pic>
      <p:pic>
        <p:nvPicPr>
          <p:cNvPr id="9" name="price">
            <a:hlinkClick r:id="" action="ppaction://media"/>
            <a:extLst>
              <a:ext uri="{FF2B5EF4-FFF2-40B4-BE49-F238E27FC236}">
                <a16:creationId xmlns:a16="http://schemas.microsoft.com/office/drawing/2014/main" id="{05C5A0DA-1B1C-E57C-5A41-E3AC1BF25C3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715000" y="4115771"/>
            <a:ext cx="12572999" cy="6171229"/>
          </a:xfrm>
          <a:prstGeom prst="rect">
            <a:avLst/>
          </a:prstGeom>
        </p:spPr>
      </p:pic>
    </p:spTree>
    <p:extLst>
      <p:ext uri="{BB962C8B-B14F-4D97-AF65-F5344CB8AC3E}">
        <p14:creationId xmlns:p14="http://schemas.microsoft.com/office/powerpoint/2010/main" val="3599775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1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5EA952FD-C82C-B92D-1979-8297D9CF5057}"/>
              </a:ext>
            </a:extLst>
          </p:cNvPr>
          <p:cNvGraphicFramePr>
            <a:graphicFrameLocks noChangeAspect="1"/>
          </p:cNvGraphicFramePr>
          <p:nvPr>
            <p:custDataLst>
              <p:tags r:id="rId1"/>
            </p:custDataLst>
            <p:extLst>
              <p:ext uri="{D42A27DB-BD31-4B8C-83A1-F6EECF244321}">
                <p14:modId xmlns:p14="http://schemas.microsoft.com/office/powerpoint/2010/main" val="300382526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3" imgW="305" imgH="312" progId="TCLayout.ActiveDocument.1">
                  <p:embed/>
                </p:oleObj>
              </mc:Choice>
              <mc:Fallback>
                <p:oleObj name="think-cell Slide" r:id="rId3" imgW="305" imgH="312"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F72E167-59CC-8DF2-B150-46C0E6D8C558}"/>
              </a:ext>
            </a:extLst>
          </p:cNvPr>
          <p:cNvSpPr>
            <a:spLocks noGrp="1"/>
          </p:cNvSpPr>
          <p:nvPr>
            <p:ph type="title"/>
          </p:nvPr>
        </p:nvSpPr>
        <p:spPr/>
        <p:txBody>
          <a:bodyPr vert="horz"/>
          <a:lstStyle/>
          <a:p>
            <a:r>
              <a:rPr kumimoji="0" lang="tr-TR" sz="3300" b="0" i="0" u="none" strike="noStrike" kern="1200" cap="none" spc="0" normalizeH="0" baseline="0" noProof="0" dirty="0" err="1">
                <a:ln>
                  <a:noFill/>
                </a:ln>
                <a:solidFill>
                  <a:prstClr val="black"/>
                </a:solidFill>
                <a:effectLst/>
                <a:uLnTx/>
                <a:uFillTx/>
                <a:latin typeface="Proxima Nova" panose="020B0604020202020204" charset="0"/>
                <a:ea typeface="+mj-ea"/>
                <a:cs typeface="+mj-cs"/>
              </a:rPr>
              <a:t>Mindsite</a:t>
            </a:r>
            <a:r>
              <a:rPr kumimoji="0" lang="tr-TR" sz="3300" b="0" i="0" u="none" strike="noStrike" kern="1200" cap="none" spc="0" normalizeH="0" baseline="0" noProof="0" dirty="0">
                <a:ln>
                  <a:noFill/>
                </a:ln>
                <a:solidFill>
                  <a:prstClr val="black"/>
                </a:solidFill>
                <a:effectLst/>
                <a:uLnTx/>
                <a:uFillTx/>
                <a:latin typeface="Proxima Nova" panose="020B0604020202020204" charset="0"/>
                <a:ea typeface="+mj-ea"/>
                <a:cs typeface="+mj-cs"/>
              </a:rPr>
              <a:t> Şirketinin Çözümleri</a:t>
            </a:r>
            <a:endParaRPr lang="tr-TR" dirty="0"/>
          </a:p>
        </p:txBody>
      </p:sp>
      <p:sp>
        <p:nvSpPr>
          <p:cNvPr id="7" name="Title 1">
            <a:extLst>
              <a:ext uri="{FF2B5EF4-FFF2-40B4-BE49-F238E27FC236}">
                <a16:creationId xmlns:a16="http://schemas.microsoft.com/office/drawing/2014/main" id="{58CC60CD-BA7C-0FCC-7356-2984C996BF9A}"/>
              </a:ext>
            </a:extLst>
          </p:cNvPr>
          <p:cNvSpPr txBox="1">
            <a:spLocks/>
          </p:cNvSpPr>
          <p:nvPr/>
        </p:nvSpPr>
        <p:spPr>
          <a:xfrm>
            <a:off x="533400" y="1562100"/>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400" b="1" i="0" u="none" strike="noStrike" cap="none" normalizeH="0" baseline="0" dirty="0">
                <a:ln>
                  <a:noFill/>
                </a:ln>
                <a:solidFill>
                  <a:schemeClr val="tx1"/>
                </a:solidFill>
                <a:effectLst/>
                <a:latin typeface="Arial" panose="020B0604020202020204" pitchFamily="34" charset="0"/>
              </a:rPr>
              <a:t>Fiyat</a:t>
            </a:r>
          </a:p>
          <a:p>
            <a:pPr algn="thaiDist">
              <a:lnSpc>
                <a:spcPct val="150000"/>
              </a:lnSpc>
            </a:pPr>
            <a:r>
              <a:rPr lang="tr-TR" sz="1800" dirty="0" err="1"/>
              <a:t>Mindsite’ın</a:t>
            </a:r>
            <a:r>
              <a:rPr lang="tr-TR" sz="1800" dirty="0"/>
              <a:t> sunduğu e-ticaret analitiği ile gerçek zamanlı fiyat takibi yapabilir, indirim oranlarını analiz edebilir ve "buy </a:t>
            </a:r>
            <a:r>
              <a:rPr lang="tr-TR" sz="1800" dirty="0" err="1"/>
              <a:t>box</a:t>
            </a:r>
            <a:r>
              <a:rPr lang="tr-TR" sz="1800" dirty="0"/>
              <a:t>" kazanma şansınızı artırabilirsiniz. Fiyat trendlerini takip ederek rakiplerinizin indirimlerine hızla tepki verebilir ve bu veriler ışığında stratejik hamleler yapabilirsiniz.</a:t>
            </a:r>
          </a:p>
        </p:txBody>
      </p:sp>
      <p:sp>
        <p:nvSpPr>
          <p:cNvPr id="9" name="Title 1">
            <a:extLst>
              <a:ext uri="{FF2B5EF4-FFF2-40B4-BE49-F238E27FC236}">
                <a16:creationId xmlns:a16="http://schemas.microsoft.com/office/drawing/2014/main" id="{A77334D1-3E8C-D0B4-F472-C2D4A4FCAD02}"/>
              </a:ext>
            </a:extLst>
          </p:cNvPr>
          <p:cNvSpPr txBox="1">
            <a:spLocks/>
          </p:cNvSpPr>
          <p:nvPr/>
        </p:nvSpPr>
        <p:spPr>
          <a:xfrm>
            <a:off x="6324600" y="1324429"/>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400" b="1" i="0" u="none" strike="noStrike" cap="none" normalizeH="0" baseline="0" dirty="0">
                <a:ln>
                  <a:noFill/>
                </a:ln>
                <a:solidFill>
                  <a:schemeClr val="tx1"/>
                </a:solidFill>
                <a:effectLst/>
                <a:latin typeface="Arial" panose="020B0604020202020204" pitchFamily="34" charset="0"/>
              </a:rPr>
              <a:t>Görünürlük</a:t>
            </a:r>
          </a:p>
          <a:p>
            <a:pPr algn="thaiDist">
              <a:lnSpc>
                <a:spcPct val="150000"/>
              </a:lnSpc>
            </a:pPr>
            <a:r>
              <a:rPr lang="tr-TR" sz="1800" dirty="0"/>
              <a:t>Organik trafiğinizi artırarak markanızın çevrimiçi görünürlüğünü güçlendirin. Arama ve kategori sıralamalarınızı saatlik olarak analiz ederek, rekabetteki yerinizi koruyun. Düzenli izlemelerle markanızı sürekli olarak en üst sıralarda tutun.</a:t>
            </a:r>
          </a:p>
          <a:p>
            <a:pPr algn="thaiDist">
              <a:lnSpc>
                <a:spcPct val="150000"/>
              </a:lnSpc>
            </a:pPr>
            <a:endParaRPr lang="tr-TR" sz="1800" dirty="0"/>
          </a:p>
        </p:txBody>
      </p:sp>
      <p:sp>
        <p:nvSpPr>
          <p:cNvPr id="10" name="Title 1">
            <a:extLst>
              <a:ext uri="{FF2B5EF4-FFF2-40B4-BE49-F238E27FC236}">
                <a16:creationId xmlns:a16="http://schemas.microsoft.com/office/drawing/2014/main" id="{53DA5131-1168-6EA4-57E0-7E5AE3C3C648}"/>
              </a:ext>
            </a:extLst>
          </p:cNvPr>
          <p:cNvSpPr txBox="1">
            <a:spLocks/>
          </p:cNvSpPr>
          <p:nvPr/>
        </p:nvSpPr>
        <p:spPr>
          <a:xfrm>
            <a:off x="12115800" y="1324429"/>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400" b="1" i="0" u="none" strike="noStrike" cap="none" normalizeH="0" baseline="0" dirty="0">
                <a:ln>
                  <a:noFill/>
                </a:ln>
                <a:solidFill>
                  <a:schemeClr val="tx1"/>
                </a:solidFill>
                <a:effectLst/>
                <a:latin typeface="Arial" panose="020B0604020202020204" pitchFamily="34" charset="0"/>
              </a:rPr>
              <a:t>İçerik</a:t>
            </a:r>
          </a:p>
          <a:p>
            <a:pPr algn="thaiDist">
              <a:lnSpc>
                <a:spcPct val="150000"/>
              </a:lnSpc>
            </a:pPr>
            <a:r>
              <a:rPr lang="tr-TR" sz="1800" dirty="0"/>
              <a:t>Ürün başlıklarını, açıklamalarını ve görsellerini optimize ederek dijital raftaki yerinizi sağlamlaştırın. İçerik uyumluluğunu doğrulayarak tüketici güveni oluşturun. Anahtar kelimelerinizi stratejik olarak yerleştirerek perakendeci sıralamalarınızı iyileştirin.</a:t>
            </a:r>
          </a:p>
        </p:txBody>
      </p:sp>
      <p:sp>
        <p:nvSpPr>
          <p:cNvPr id="13" name="Title 1">
            <a:extLst>
              <a:ext uri="{FF2B5EF4-FFF2-40B4-BE49-F238E27FC236}">
                <a16:creationId xmlns:a16="http://schemas.microsoft.com/office/drawing/2014/main" id="{09D00DFD-FAE7-F7D5-C19C-BE547293862B}"/>
              </a:ext>
            </a:extLst>
          </p:cNvPr>
          <p:cNvSpPr txBox="1">
            <a:spLocks/>
          </p:cNvSpPr>
          <p:nvPr/>
        </p:nvSpPr>
        <p:spPr>
          <a:xfrm>
            <a:off x="533400" y="5685971"/>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400" b="1" dirty="0">
                <a:solidFill>
                  <a:schemeClr val="tx1"/>
                </a:solidFill>
                <a:latin typeface="Arial" panose="020B0604020202020204" pitchFamily="34" charset="0"/>
              </a:rPr>
              <a:t>D</a:t>
            </a:r>
            <a:r>
              <a:rPr kumimoji="0" lang="tr-TR" altLang="tr-TR" sz="2400" b="1" i="0" u="none" strike="noStrike" cap="none" normalizeH="0" baseline="0" dirty="0">
                <a:ln>
                  <a:noFill/>
                </a:ln>
                <a:solidFill>
                  <a:schemeClr val="tx1"/>
                </a:solidFill>
                <a:effectLst/>
                <a:latin typeface="Arial" panose="020B0604020202020204" pitchFamily="34" charset="0"/>
              </a:rPr>
              <a:t>eğerlendirme ve Yorumlar</a:t>
            </a:r>
          </a:p>
          <a:p>
            <a:pPr algn="thaiDist">
              <a:lnSpc>
                <a:spcPct val="150000"/>
              </a:lnSpc>
            </a:pPr>
            <a:r>
              <a:rPr lang="tr-TR" sz="1800" dirty="0"/>
              <a:t>Farklı perakendecilerden gelen ürün değerlendirmeleri ve yorumlarını toplayarak analiz edin. İncelenen ve değerlendirilen ürün sayıları hakkında içgörüler elde edin. Bu geri bildirimleri kullanarak sunduğunuz ürünleri geliştirin ve müşteri memnuniyetini artırın.</a:t>
            </a:r>
          </a:p>
        </p:txBody>
      </p:sp>
      <p:sp>
        <p:nvSpPr>
          <p:cNvPr id="14" name="Title 1">
            <a:extLst>
              <a:ext uri="{FF2B5EF4-FFF2-40B4-BE49-F238E27FC236}">
                <a16:creationId xmlns:a16="http://schemas.microsoft.com/office/drawing/2014/main" id="{43B1FFA6-C8FC-EB73-507E-57F5B38260F1}"/>
              </a:ext>
            </a:extLst>
          </p:cNvPr>
          <p:cNvSpPr txBox="1">
            <a:spLocks/>
          </p:cNvSpPr>
          <p:nvPr/>
        </p:nvSpPr>
        <p:spPr>
          <a:xfrm>
            <a:off x="6324600" y="5467531"/>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400" b="1" dirty="0">
                <a:solidFill>
                  <a:schemeClr val="tx1"/>
                </a:solidFill>
                <a:latin typeface="Arial" panose="020B0604020202020204" pitchFamily="34" charset="0"/>
              </a:rPr>
              <a:t>E-Perakende Medyası</a:t>
            </a:r>
            <a:endParaRPr kumimoji="0" lang="tr-TR" altLang="tr-TR" sz="2400" b="1" i="0" u="none" strike="noStrike" cap="none" normalizeH="0" baseline="0" dirty="0">
              <a:ln>
                <a:noFill/>
              </a:ln>
              <a:solidFill>
                <a:schemeClr val="tx1"/>
              </a:solidFill>
              <a:effectLst/>
              <a:latin typeface="Arial" panose="020B0604020202020204" pitchFamily="34" charset="0"/>
            </a:endParaRPr>
          </a:p>
          <a:p>
            <a:pPr algn="thaiDist">
              <a:lnSpc>
                <a:spcPct val="150000"/>
              </a:lnSpc>
            </a:pPr>
            <a:r>
              <a:rPr lang="tr-TR" sz="1800" dirty="0"/>
              <a:t>Markanızın ve rakiplerinizin perakendeciler arasındaki banner aktivitelerini takip edin ve karşılaştırın. Gerçek zamanlı verilerle medya harcamalarınızı optimize edin, hedef kitlenize yönelik stratejiler geliştirin.</a:t>
            </a:r>
          </a:p>
          <a:p>
            <a:pPr algn="thaiDist">
              <a:lnSpc>
                <a:spcPct val="150000"/>
              </a:lnSpc>
            </a:pPr>
            <a:endParaRPr lang="tr-TR" sz="1800" dirty="0"/>
          </a:p>
        </p:txBody>
      </p:sp>
      <p:sp>
        <p:nvSpPr>
          <p:cNvPr id="15" name="Title 1">
            <a:extLst>
              <a:ext uri="{FF2B5EF4-FFF2-40B4-BE49-F238E27FC236}">
                <a16:creationId xmlns:a16="http://schemas.microsoft.com/office/drawing/2014/main" id="{98EE4FDB-D0A7-ADF4-92FD-662DE9C03753}"/>
              </a:ext>
            </a:extLst>
          </p:cNvPr>
          <p:cNvSpPr txBox="1">
            <a:spLocks/>
          </p:cNvSpPr>
          <p:nvPr/>
        </p:nvSpPr>
        <p:spPr>
          <a:xfrm>
            <a:off x="12110720" y="5210629"/>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400" b="1" dirty="0">
                <a:solidFill>
                  <a:schemeClr val="tx1"/>
                </a:solidFill>
                <a:latin typeface="Arial" panose="020B0604020202020204" pitchFamily="34" charset="0"/>
              </a:rPr>
              <a:t>Konum Tabanlı Analitik</a:t>
            </a:r>
            <a:endParaRPr kumimoji="0" lang="tr-TR" altLang="tr-TR" sz="2400" b="1" i="0" u="none" strike="noStrike" cap="none" normalizeH="0" baseline="0" dirty="0">
              <a:ln>
                <a:noFill/>
              </a:ln>
              <a:solidFill>
                <a:schemeClr val="tx1"/>
              </a:solidFill>
              <a:effectLst/>
              <a:latin typeface="Arial" panose="020B0604020202020204" pitchFamily="34" charset="0"/>
            </a:endParaRPr>
          </a:p>
          <a:p>
            <a:pPr algn="thaiDist">
              <a:lnSpc>
                <a:spcPct val="150000"/>
              </a:lnSpc>
            </a:pPr>
            <a:r>
              <a:rPr lang="tr-TR" sz="1800" dirty="0"/>
              <a:t>Son teslimat platformları için depo stok durumunu takip edin. Farklı lokasyonlardaki envanter seviyelerini gözlemleyerek, stok tükenmesinden kaynaklanan gelir kayıplarını önleyin.</a:t>
            </a:r>
          </a:p>
        </p:txBody>
      </p:sp>
    </p:spTree>
    <p:extLst>
      <p:ext uri="{BB962C8B-B14F-4D97-AF65-F5344CB8AC3E}">
        <p14:creationId xmlns:p14="http://schemas.microsoft.com/office/powerpoint/2010/main" val="1524831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89F2D1-0C61-2260-895B-13B5C0A37E8A}"/>
            </a:ext>
          </a:extLst>
        </p:cNvPr>
        <p:cNvGrpSpPr/>
        <p:nvPr/>
      </p:nvGrpSpPr>
      <p:grpSpPr>
        <a:xfrm>
          <a:off x="0" y="0"/>
          <a:ext cx="0" cy="0"/>
          <a:chOff x="0" y="0"/>
          <a:chExt cx="0" cy="0"/>
        </a:xfrm>
      </p:grpSpPr>
      <p:pic>
        <p:nvPicPr>
          <p:cNvPr id="5" name="Resim 4">
            <a:extLst>
              <a:ext uri="{FF2B5EF4-FFF2-40B4-BE49-F238E27FC236}">
                <a16:creationId xmlns:a16="http://schemas.microsoft.com/office/drawing/2014/main" id="{A6EEB402-BCC8-7263-D59A-7BDE91146EDF}"/>
              </a:ext>
            </a:extLst>
          </p:cNvPr>
          <p:cNvPicPr>
            <a:picLocks noChangeAspect="1"/>
          </p:cNvPicPr>
          <p:nvPr/>
        </p:nvPicPr>
        <p:blipFill>
          <a:blip r:embed="rId2">
            <a:extLst>
              <a:ext uri="{28A0092B-C50C-407E-A947-70E740481C1C}">
                <a14:useLocalDpi xmlns:a14="http://schemas.microsoft.com/office/drawing/2010/main" val="0"/>
              </a:ext>
            </a:extLst>
          </a:blip>
          <a:srcRect l="27011" t="14831" r="25372" b="11779"/>
          <a:stretch/>
        </p:blipFill>
        <p:spPr>
          <a:xfrm>
            <a:off x="7342883" y="0"/>
            <a:ext cx="11856818" cy="10279380"/>
          </a:xfrm>
          <a:prstGeom prst="rect">
            <a:avLst/>
          </a:prstGeom>
        </p:spPr>
      </p:pic>
      <p:sp>
        <p:nvSpPr>
          <p:cNvPr id="6" name="Title 1">
            <a:extLst>
              <a:ext uri="{FF2B5EF4-FFF2-40B4-BE49-F238E27FC236}">
                <a16:creationId xmlns:a16="http://schemas.microsoft.com/office/drawing/2014/main" id="{B9F382C1-BAF9-6939-94D4-5BC9851EF4E0}"/>
              </a:ext>
            </a:extLst>
          </p:cNvPr>
          <p:cNvSpPr txBox="1">
            <a:spLocks/>
          </p:cNvSpPr>
          <p:nvPr/>
        </p:nvSpPr>
        <p:spPr>
          <a:xfrm>
            <a:off x="1219200" y="1104900"/>
            <a:ext cx="4572000" cy="44493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r>
              <a:rPr lang="tr-TR" sz="4400" dirty="0" err="1"/>
              <a:t>Usersdot</a:t>
            </a:r>
            <a:endParaRPr lang="tr-TR" sz="4400" dirty="0"/>
          </a:p>
        </p:txBody>
      </p:sp>
      <p:sp>
        <p:nvSpPr>
          <p:cNvPr id="8" name="Title 1">
            <a:extLst>
              <a:ext uri="{FF2B5EF4-FFF2-40B4-BE49-F238E27FC236}">
                <a16:creationId xmlns:a16="http://schemas.microsoft.com/office/drawing/2014/main" id="{98E9BFD9-ABAF-1363-9674-5B76A96B3043}"/>
              </a:ext>
            </a:extLst>
          </p:cNvPr>
          <p:cNvSpPr txBox="1">
            <a:spLocks/>
          </p:cNvSpPr>
          <p:nvPr/>
        </p:nvSpPr>
        <p:spPr>
          <a:xfrm>
            <a:off x="860304" y="1562100"/>
            <a:ext cx="4572000" cy="8077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1800" b="0" i="0" u="none" strike="noStrike" cap="none" normalizeH="0" baseline="0" dirty="0">
                <a:ln>
                  <a:noFill/>
                </a:ln>
                <a:solidFill>
                  <a:schemeClr val="tx1"/>
                </a:solidFill>
                <a:effectLst/>
                <a:latin typeface="Arial" panose="020B0604020202020204" pitchFamily="34" charset="0"/>
              </a:rPr>
              <a:t>   </a:t>
            </a:r>
            <a:r>
              <a:rPr kumimoji="0" lang="tr-TR" altLang="tr-TR" sz="1800" b="0" i="0" u="none" strike="noStrike" cap="none" normalizeH="0" baseline="0" dirty="0" err="1">
                <a:ln>
                  <a:noFill/>
                </a:ln>
                <a:solidFill>
                  <a:schemeClr val="tx1"/>
                </a:solidFill>
                <a:effectLst/>
                <a:latin typeface="Arial" panose="020B0604020202020204" pitchFamily="34" charset="0"/>
              </a:rPr>
              <a:t>Usersdot</a:t>
            </a:r>
            <a:r>
              <a:rPr kumimoji="0" lang="tr-TR" altLang="tr-TR" sz="1800" b="0" i="0" u="none" strike="noStrike" cap="none" normalizeH="0" baseline="0" dirty="0">
                <a:ln>
                  <a:noFill/>
                </a:ln>
                <a:solidFill>
                  <a:schemeClr val="tx1"/>
                </a:solidFill>
                <a:effectLst/>
                <a:latin typeface="Arial" panose="020B0604020202020204" pitchFamily="34" charset="0"/>
              </a:rPr>
              <a:t>, işletmelere yapay zeka destekli e-ticaret analitiği ve müşteri hizmetleri çözümleri sunarak büyümelerine yardımcı olan bir platformdur. Gerçek zamanlı veri içgörüleri ve dinamik fiyatlandırma gibi özelliklerle markaların pazaryerlerinde rekabet gücünü artırmalarını sağlar. Kullanıcıların dijital raf, fiyat ve promosyon, bulunurluk, değerlendirme ve içerik gibi önemli metrikleri tek bir panelden takip etmelerine olanak tanır. Ayrıca, 7/24 çalışan yapay zeka destekli müşteri temsilcisi sayesinde müşteri sorularını otomatik olarak cevaplar, bu da müşteri memnuniyetini ve satışları artırır. </a:t>
            </a:r>
            <a:r>
              <a:rPr kumimoji="0" lang="tr-TR" altLang="tr-TR" sz="1800" b="0" i="0" u="none" strike="noStrike" cap="none" normalizeH="0" baseline="0" dirty="0" err="1">
                <a:ln>
                  <a:noFill/>
                </a:ln>
                <a:solidFill>
                  <a:schemeClr val="tx1"/>
                </a:solidFill>
                <a:effectLst/>
                <a:latin typeface="Arial" panose="020B0604020202020204" pitchFamily="34" charset="0"/>
              </a:rPr>
              <a:t>Usersdot</a:t>
            </a:r>
            <a:r>
              <a:rPr kumimoji="0" lang="tr-TR" altLang="tr-TR" sz="1800" b="0" i="0" u="none" strike="noStrike" cap="none" normalizeH="0" baseline="0" dirty="0">
                <a:ln>
                  <a:noFill/>
                </a:ln>
                <a:solidFill>
                  <a:schemeClr val="tx1"/>
                </a:solidFill>
                <a:effectLst/>
                <a:latin typeface="Arial" panose="020B0604020202020204" pitchFamily="34" charset="0"/>
              </a:rPr>
              <a:t>, marka payını artırırken işletmelerin verimliliğini ve kârlılığını maksimuma çıkarmayı hedefler.</a:t>
            </a:r>
          </a:p>
        </p:txBody>
      </p:sp>
    </p:spTree>
    <p:extLst>
      <p:ext uri="{BB962C8B-B14F-4D97-AF65-F5344CB8AC3E}">
        <p14:creationId xmlns:p14="http://schemas.microsoft.com/office/powerpoint/2010/main" val="3677812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hink-cell data - do not delete" hidden="1">
            <a:extLst>
              <a:ext uri="{FF2B5EF4-FFF2-40B4-BE49-F238E27FC236}">
                <a16:creationId xmlns:a16="http://schemas.microsoft.com/office/drawing/2014/main" id="{5EA952FD-C82C-B92D-1979-8297D9CF5057}"/>
              </a:ext>
            </a:extLst>
          </p:cNvPr>
          <p:cNvGraphicFramePr>
            <a:graphicFrameLocks noChangeAspect="1"/>
          </p:cNvGraphicFramePr>
          <p:nvPr>
            <p:custDataLst>
              <p:tags r:id="rId1"/>
            </p:custDataLst>
            <p:extLst>
              <p:ext uri="{D42A27DB-BD31-4B8C-83A1-F6EECF244321}">
                <p14:modId xmlns:p14="http://schemas.microsoft.com/office/powerpoint/2010/main" val="81243151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05" imgH="312" progId="TCLayout.ActiveDocument.1">
                  <p:embed/>
                </p:oleObj>
              </mc:Choice>
              <mc:Fallback>
                <p:oleObj name="think-cell Slide" r:id="rId4" imgW="305" imgH="312" progId="TCLayout.ActiveDocument.1">
                  <p:embed/>
                  <p:pic>
                    <p:nvPicPr>
                      <p:cNvPr id="4" name="think-cell data - do not delete" hidden="1">
                        <a:extLst>
                          <a:ext uri="{FF2B5EF4-FFF2-40B4-BE49-F238E27FC236}">
                            <a16:creationId xmlns:a16="http://schemas.microsoft.com/office/drawing/2014/main" id="{5EA952FD-C82C-B92D-1979-8297D9CF505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DF72E167-59CC-8DF2-B150-46C0E6D8C558}"/>
              </a:ext>
            </a:extLst>
          </p:cNvPr>
          <p:cNvSpPr>
            <a:spLocks noGrp="1"/>
          </p:cNvSpPr>
          <p:nvPr>
            <p:ph type="title"/>
          </p:nvPr>
        </p:nvSpPr>
        <p:spPr/>
        <p:txBody>
          <a:bodyPr vert="horz"/>
          <a:lstStyle/>
          <a:p>
            <a:r>
              <a:rPr kumimoji="0" lang="tr-TR" sz="4000" b="0" i="0" u="none" strike="noStrike" kern="1200" cap="none" spc="0" normalizeH="0" baseline="0" noProof="0" dirty="0" err="1">
                <a:ln>
                  <a:noFill/>
                </a:ln>
                <a:solidFill>
                  <a:prstClr val="black"/>
                </a:solidFill>
                <a:effectLst/>
                <a:uLnTx/>
                <a:uFillTx/>
                <a:latin typeface="Proxima Nova" panose="020B0604020202020204" charset="0"/>
                <a:ea typeface="+mj-ea"/>
                <a:cs typeface="+mj-cs"/>
              </a:rPr>
              <a:t>Usersdot</a:t>
            </a:r>
            <a:r>
              <a:rPr kumimoji="0" lang="tr-TR" sz="4000" b="0" i="0" u="none" strike="noStrike" kern="1200" cap="none" spc="0" normalizeH="0" baseline="0" noProof="0" dirty="0">
                <a:ln>
                  <a:noFill/>
                </a:ln>
                <a:solidFill>
                  <a:prstClr val="black"/>
                </a:solidFill>
                <a:effectLst/>
                <a:uLnTx/>
                <a:uFillTx/>
                <a:latin typeface="Proxima Nova" panose="020B0604020202020204" charset="0"/>
                <a:ea typeface="+mj-ea"/>
                <a:cs typeface="+mj-cs"/>
              </a:rPr>
              <a:t> Şirketinin Çözümleri</a:t>
            </a:r>
            <a:endParaRPr lang="tr-TR" sz="4000" dirty="0"/>
          </a:p>
        </p:txBody>
      </p:sp>
      <p:sp>
        <p:nvSpPr>
          <p:cNvPr id="7" name="Title 1">
            <a:extLst>
              <a:ext uri="{FF2B5EF4-FFF2-40B4-BE49-F238E27FC236}">
                <a16:creationId xmlns:a16="http://schemas.microsoft.com/office/drawing/2014/main" id="{58CC60CD-BA7C-0FCC-7356-2984C996BF9A}"/>
              </a:ext>
            </a:extLst>
          </p:cNvPr>
          <p:cNvSpPr txBox="1">
            <a:spLocks/>
          </p:cNvSpPr>
          <p:nvPr/>
        </p:nvSpPr>
        <p:spPr>
          <a:xfrm>
            <a:off x="523240" y="1257300"/>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000" b="1" i="0" u="none" strike="noStrike" cap="none" normalizeH="0" baseline="0" dirty="0" err="1">
                <a:ln>
                  <a:noFill/>
                </a:ln>
                <a:solidFill>
                  <a:schemeClr val="tx1"/>
                </a:solidFill>
                <a:effectLst/>
                <a:latin typeface="Arial" panose="020B0604020202020204" pitchFamily="34" charset="0"/>
              </a:rPr>
              <a:t>Datadot</a:t>
            </a:r>
            <a:endParaRPr lang="tr-TR" sz="1600" dirty="0"/>
          </a:p>
          <a:p>
            <a:pPr algn="thaiDist">
              <a:lnSpc>
                <a:spcPct val="150000"/>
              </a:lnSpc>
            </a:pPr>
            <a:r>
              <a:rPr lang="tr-TR" sz="1600" dirty="0" err="1"/>
              <a:t>Datadot</a:t>
            </a:r>
            <a:r>
              <a:rPr lang="tr-TR" sz="1600" dirty="0"/>
              <a:t>, dijital raf verilerini tek bir panelde takip etmenizi sağlayan bir platformdur. E-ticaret ve hızlı ticaret kanallarındaki performansı izlemenizi sağlar. Ürün fiyatlarını, promosyonları, bulunurluk ve içerik gibi kritik verileri anlık olarak takip edebilirsiniz. </a:t>
            </a:r>
            <a:r>
              <a:rPr lang="tr-TR" sz="1600" dirty="0" err="1"/>
              <a:t>Datadot</a:t>
            </a:r>
            <a:r>
              <a:rPr lang="tr-TR" sz="1600" dirty="0"/>
              <a:t>, işletmelere rekabette bir adım önde olma fırsatı sunar.</a:t>
            </a:r>
          </a:p>
        </p:txBody>
      </p:sp>
      <p:sp>
        <p:nvSpPr>
          <p:cNvPr id="9" name="Title 1">
            <a:extLst>
              <a:ext uri="{FF2B5EF4-FFF2-40B4-BE49-F238E27FC236}">
                <a16:creationId xmlns:a16="http://schemas.microsoft.com/office/drawing/2014/main" id="{A77334D1-3E8C-D0B4-F472-C2D4A4FCAD02}"/>
              </a:ext>
            </a:extLst>
          </p:cNvPr>
          <p:cNvSpPr txBox="1">
            <a:spLocks/>
          </p:cNvSpPr>
          <p:nvPr/>
        </p:nvSpPr>
        <p:spPr>
          <a:xfrm>
            <a:off x="6322060" y="1477555"/>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sz="2000" b="1" dirty="0" err="1">
                <a:solidFill>
                  <a:schemeClr val="tx1"/>
                </a:solidFill>
                <a:latin typeface="Arial" panose="020B0604020202020204" pitchFamily="34" charset="0"/>
              </a:rPr>
              <a:t>Dot</a:t>
            </a:r>
            <a:r>
              <a:rPr lang="tr-TR" sz="2000" b="1" dirty="0">
                <a:solidFill>
                  <a:schemeClr val="tx1"/>
                </a:solidFill>
                <a:latin typeface="Arial" panose="020B0604020202020204" pitchFamily="34" charset="0"/>
              </a:rPr>
              <a:t> </a:t>
            </a:r>
            <a:r>
              <a:rPr lang="tr-TR" sz="2000" b="1" dirty="0" err="1">
                <a:solidFill>
                  <a:schemeClr val="tx1"/>
                </a:solidFill>
                <a:latin typeface="Arial" panose="020B0604020202020204" pitchFamily="34" charset="0"/>
              </a:rPr>
              <a:t>Assit</a:t>
            </a:r>
            <a:endParaRPr lang="tr-TR" sz="1600" dirty="0"/>
          </a:p>
          <a:p>
            <a:pPr algn="thaiDist">
              <a:lnSpc>
                <a:spcPct val="150000"/>
              </a:lnSpc>
            </a:pPr>
            <a:r>
              <a:rPr lang="tr-TR" sz="1600" dirty="0" err="1"/>
              <a:t>Dot</a:t>
            </a:r>
            <a:r>
              <a:rPr lang="tr-TR" sz="1600" dirty="0"/>
              <a:t> </a:t>
            </a:r>
            <a:r>
              <a:rPr lang="tr-TR" sz="1600" dirty="0" err="1"/>
              <a:t>Assist</a:t>
            </a:r>
            <a:r>
              <a:rPr lang="tr-TR" sz="1600" dirty="0"/>
              <a:t>, yapay zeka destekli bir müşteri hizmetleri aracıdır. Dijital pazaryerlerinde müşterilerden gelen soruları 7/24 yanıtlayarak müşteri deneyimini iyileştirir. İlk 50 soruyu ücretsiz cevaplama imkanı sunan bu araç, mağaza puanınızı artırırken, müşteri memnuniyeti ve satışlarda artış sağlar. Otomatik veya hibrit cevaplama modları ile müşteri sorularını hızlı ve etkili bir şekilde yönetir.</a:t>
            </a:r>
          </a:p>
        </p:txBody>
      </p:sp>
      <p:sp>
        <p:nvSpPr>
          <p:cNvPr id="10" name="Title 1">
            <a:extLst>
              <a:ext uri="{FF2B5EF4-FFF2-40B4-BE49-F238E27FC236}">
                <a16:creationId xmlns:a16="http://schemas.microsoft.com/office/drawing/2014/main" id="{53DA5131-1168-6EA4-57E0-7E5AE3C3C648}"/>
              </a:ext>
            </a:extLst>
          </p:cNvPr>
          <p:cNvSpPr txBox="1">
            <a:spLocks/>
          </p:cNvSpPr>
          <p:nvPr/>
        </p:nvSpPr>
        <p:spPr>
          <a:xfrm>
            <a:off x="12100560" y="1190171"/>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000" b="1" i="0" u="none" strike="noStrike" cap="none" normalizeH="0" baseline="0" dirty="0" err="1">
                <a:ln>
                  <a:noFill/>
                </a:ln>
                <a:solidFill>
                  <a:schemeClr val="tx1"/>
                </a:solidFill>
                <a:effectLst/>
                <a:latin typeface="Arial" panose="020B0604020202020204" pitchFamily="34" charset="0"/>
              </a:rPr>
              <a:t>Repricing</a:t>
            </a:r>
            <a:endParaRPr kumimoji="0" lang="tr-TR" altLang="tr-TR" sz="2000" b="1" i="0" u="none" strike="noStrike" cap="none" normalizeH="0" baseline="0" dirty="0">
              <a:ln>
                <a:noFill/>
              </a:ln>
              <a:solidFill>
                <a:schemeClr val="tx1"/>
              </a:solidFill>
              <a:effectLst/>
              <a:latin typeface="Arial" panose="020B0604020202020204" pitchFamily="34" charset="0"/>
            </a:endParaRPr>
          </a:p>
          <a:p>
            <a:pPr algn="thaiDist">
              <a:lnSpc>
                <a:spcPct val="150000"/>
              </a:lnSpc>
            </a:pPr>
            <a:r>
              <a:rPr lang="tr-TR" sz="1600" dirty="0" err="1"/>
              <a:t>Repricing</a:t>
            </a:r>
            <a:r>
              <a:rPr lang="tr-TR" sz="1600" dirty="0"/>
              <a:t>, dinamik fiyatlandırma çözümü sunar. Gerçek zamanlı olarak fiyatları optimize ederek rekabetçi kalmanızı sağlar ve "buy </a:t>
            </a:r>
            <a:r>
              <a:rPr lang="tr-TR" sz="1600" dirty="0" err="1"/>
              <a:t>box</a:t>
            </a:r>
            <a:r>
              <a:rPr lang="tr-TR" sz="1600" dirty="0"/>
              <a:t>" kazanma şansınızı artırır. Fiyat trendlerini ve rakip indirimlerini takip eder, anında stratejik hamleler yapmanıza olanak tanır. Bu ürün, tüm e-ticaret kanallarında kârlılığınızı artırmanıza yardımcı olur.</a:t>
            </a:r>
          </a:p>
        </p:txBody>
      </p:sp>
      <p:sp>
        <p:nvSpPr>
          <p:cNvPr id="13" name="Title 1">
            <a:extLst>
              <a:ext uri="{FF2B5EF4-FFF2-40B4-BE49-F238E27FC236}">
                <a16:creationId xmlns:a16="http://schemas.microsoft.com/office/drawing/2014/main" id="{09D00DFD-FAE7-F7D5-C19C-BE547293862B}"/>
              </a:ext>
            </a:extLst>
          </p:cNvPr>
          <p:cNvSpPr txBox="1">
            <a:spLocks/>
          </p:cNvSpPr>
          <p:nvPr/>
        </p:nvSpPr>
        <p:spPr>
          <a:xfrm>
            <a:off x="533400" y="5600700"/>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kumimoji="0" lang="tr-TR" altLang="tr-TR" sz="2000" b="1" i="0" u="none" strike="noStrike" cap="none" normalizeH="0" baseline="0" dirty="0">
                <a:ln>
                  <a:noFill/>
                </a:ln>
                <a:solidFill>
                  <a:schemeClr val="tx1"/>
                </a:solidFill>
                <a:effectLst/>
                <a:latin typeface="Arial" panose="020B0604020202020204" pitchFamily="34" charset="0"/>
              </a:rPr>
              <a:t>Sense</a:t>
            </a:r>
            <a:endParaRPr lang="tr-TR" sz="1600" dirty="0"/>
          </a:p>
          <a:p>
            <a:pPr algn="thaiDist">
              <a:lnSpc>
                <a:spcPct val="150000"/>
              </a:lnSpc>
            </a:pPr>
            <a:r>
              <a:rPr lang="tr-TR" sz="1600" dirty="0"/>
              <a:t>Sense, dijital pazaryerlerinde satış performansını artıran gerçek zamanlı içgörüler sunar. Ürün bulunurluğu, fiyatlandırma, promosyonlar, içerik ve değerlendirmeler gibi metrikleri 7/24 takip ederek işletmenizin performansını zirveye taşır. Sense, işletmelere sürekli rekabet avantajı sağlamak için lokasyon bazlı analizler sunar.</a:t>
            </a:r>
          </a:p>
        </p:txBody>
      </p:sp>
      <p:sp>
        <p:nvSpPr>
          <p:cNvPr id="15" name="Title 1">
            <a:extLst>
              <a:ext uri="{FF2B5EF4-FFF2-40B4-BE49-F238E27FC236}">
                <a16:creationId xmlns:a16="http://schemas.microsoft.com/office/drawing/2014/main" id="{98EE4FDB-D0A7-ADF4-92FD-662DE9C03753}"/>
              </a:ext>
            </a:extLst>
          </p:cNvPr>
          <p:cNvSpPr txBox="1">
            <a:spLocks/>
          </p:cNvSpPr>
          <p:nvPr/>
        </p:nvSpPr>
        <p:spPr>
          <a:xfrm>
            <a:off x="12100560" y="5559335"/>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000" b="1" dirty="0" err="1">
                <a:solidFill>
                  <a:schemeClr val="tx1"/>
                </a:solidFill>
                <a:latin typeface="Arial" panose="020B0604020202020204" pitchFamily="34" charset="0"/>
              </a:rPr>
              <a:t>Vision</a:t>
            </a:r>
            <a:endParaRPr lang="tr-TR" altLang="tr-TR" sz="2000" b="1" dirty="0">
              <a:solidFill>
                <a:schemeClr val="tx1"/>
              </a:solidFill>
              <a:latin typeface="Arial" panose="020B0604020202020204" pitchFamily="34" charset="0"/>
            </a:endParaRPr>
          </a:p>
          <a:p>
            <a:pPr algn="thaiDist">
              <a:lnSpc>
                <a:spcPct val="150000"/>
              </a:lnSpc>
            </a:pPr>
            <a:r>
              <a:rPr lang="tr-TR" sz="1600" dirty="0" err="1"/>
              <a:t>Vision</a:t>
            </a:r>
            <a:r>
              <a:rPr lang="tr-TR" sz="1600" dirty="0"/>
              <a:t>, pazaryeri verilerini analiz ederek alışverişçi içgörülerini çıkaran bir analiz aracıdır. Satıcı karşılaştırmaları, duygu durumu analizi ve etiket bazlı incelemeler ile tüketicilerin ürünlere dair algılarını ölçer. Yorumları analiz eder, trendleri belirler ve satıcı performansını göz önüne alarak müşteri deneyimini iyileştirmenize yardımcı olur.</a:t>
            </a:r>
          </a:p>
        </p:txBody>
      </p:sp>
      <p:sp>
        <p:nvSpPr>
          <p:cNvPr id="12" name="Title 1">
            <a:extLst>
              <a:ext uri="{FF2B5EF4-FFF2-40B4-BE49-F238E27FC236}">
                <a16:creationId xmlns:a16="http://schemas.microsoft.com/office/drawing/2014/main" id="{69AA1267-6DDC-8BD5-FBDA-65F16BFA6396}"/>
              </a:ext>
            </a:extLst>
          </p:cNvPr>
          <p:cNvSpPr txBox="1">
            <a:spLocks/>
          </p:cNvSpPr>
          <p:nvPr/>
        </p:nvSpPr>
        <p:spPr>
          <a:xfrm>
            <a:off x="6316980" y="5600700"/>
            <a:ext cx="4572000" cy="3886200"/>
          </a:xfrm>
          <a:prstGeom prst="rect">
            <a:avLst/>
          </a:prstGeom>
        </p:spPr>
        <p:txBody>
          <a:bodyPr anchor="ctr"/>
          <a:lstStyle>
            <a:lvl1pPr marL="0" algn="l" defTabSz="914400" rtl="0" eaLnBrk="1" latinLnBrk="0" hangingPunct="1">
              <a:lnSpc>
                <a:spcPts val="4118"/>
              </a:lnSpc>
              <a:spcBef>
                <a:spcPct val="0"/>
              </a:spcBef>
              <a:buNone/>
              <a:defRPr lang="en-US" sz="2100" kern="1200" dirty="0">
                <a:solidFill>
                  <a:srgbClr val="0B0E2F"/>
                </a:solidFill>
                <a:latin typeface="Proxima Nova"/>
                <a:ea typeface="Proxima Nova"/>
                <a:cs typeface="Proxima Nova"/>
              </a:defRPr>
            </a:lvl1pPr>
          </a:lstStyle>
          <a:p>
            <a:pPr algn="thaiDist">
              <a:lnSpc>
                <a:spcPct val="150000"/>
              </a:lnSpc>
            </a:pPr>
            <a:r>
              <a:rPr lang="tr-TR" altLang="tr-TR" sz="2000" b="1" dirty="0">
                <a:solidFill>
                  <a:schemeClr val="tx1"/>
                </a:solidFill>
                <a:latin typeface="Arial" panose="020B0604020202020204" pitchFamily="34" charset="0"/>
              </a:rPr>
              <a:t>E-</a:t>
            </a:r>
            <a:r>
              <a:rPr lang="tr-TR" altLang="tr-TR" sz="2000" b="1" dirty="0" err="1">
                <a:solidFill>
                  <a:schemeClr val="tx1"/>
                </a:solidFill>
                <a:latin typeface="Arial" panose="020B0604020202020204" pitchFamily="34" charset="0"/>
              </a:rPr>
              <a:t>Retail</a:t>
            </a:r>
            <a:r>
              <a:rPr lang="tr-TR" altLang="tr-TR" sz="2000" b="1" dirty="0">
                <a:solidFill>
                  <a:schemeClr val="tx1"/>
                </a:solidFill>
                <a:latin typeface="Arial" panose="020B0604020202020204" pitchFamily="34" charset="0"/>
              </a:rPr>
              <a:t> Media</a:t>
            </a:r>
          </a:p>
          <a:p>
            <a:pPr algn="thaiDist">
              <a:lnSpc>
                <a:spcPct val="150000"/>
              </a:lnSpc>
            </a:pPr>
            <a:r>
              <a:rPr lang="tr-TR" sz="1600" dirty="0"/>
              <a:t>E-</a:t>
            </a:r>
            <a:r>
              <a:rPr lang="tr-TR" sz="1600" dirty="0" err="1"/>
              <a:t>Retail</a:t>
            </a:r>
            <a:r>
              <a:rPr lang="tr-TR" sz="1600" dirty="0"/>
              <a:t> Media, pazaryerlerinde markanızın ve rakiplerinizin reklam faaliyetlerini izleyen bir çözümdür. Banner aktivitelerini ve ücretli medya harcamalarını takip ederek, gerçek zamanlı verilerle reklam bütçenizi optimize etmenizi sağlar. Bu ürün, hedef kitlenize yönelik en etkili medya stratejilerini geliştirmenize olanak tanır.</a:t>
            </a:r>
          </a:p>
        </p:txBody>
      </p:sp>
    </p:spTree>
    <p:extLst>
      <p:ext uri="{BB962C8B-B14F-4D97-AF65-F5344CB8AC3E}">
        <p14:creationId xmlns:p14="http://schemas.microsoft.com/office/powerpoint/2010/main" val="3369784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7504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211492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TotalTime>
  <Words>799</Words>
  <Application>Microsoft Office PowerPoint</Application>
  <PresentationFormat>Özel</PresentationFormat>
  <Paragraphs>46</Paragraphs>
  <Slides>9</Slides>
  <Notes>1</Notes>
  <HiddenSlides>0</HiddenSlides>
  <MMClips>1</MMClips>
  <ScaleCrop>false</ScaleCrop>
  <HeadingPairs>
    <vt:vector size="8" baseType="variant">
      <vt:variant>
        <vt:lpstr>Kullanılan Yazı Tipleri</vt:lpstr>
      </vt:variant>
      <vt:variant>
        <vt:i4>5</vt:i4>
      </vt:variant>
      <vt:variant>
        <vt:lpstr>Tema</vt:lpstr>
      </vt:variant>
      <vt:variant>
        <vt:i4>1</vt:i4>
      </vt:variant>
      <vt:variant>
        <vt:lpstr>Eklenmiş OLE Hizmet Programları</vt:lpstr>
      </vt:variant>
      <vt:variant>
        <vt:i4>1</vt:i4>
      </vt:variant>
      <vt:variant>
        <vt:lpstr>Slayt Başlıkları</vt:lpstr>
      </vt:variant>
      <vt:variant>
        <vt:i4>9</vt:i4>
      </vt:variant>
    </vt:vector>
  </HeadingPairs>
  <TitlesOfParts>
    <vt:vector size="16" baseType="lpstr">
      <vt:lpstr>Now</vt:lpstr>
      <vt:lpstr>Proxima Nova Bold</vt:lpstr>
      <vt:lpstr>Arial</vt:lpstr>
      <vt:lpstr>Proxima Nova</vt:lpstr>
      <vt:lpstr>Calibri</vt:lpstr>
      <vt:lpstr>Office Theme</vt:lpstr>
      <vt:lpstr>think-cell Slide</vt:lpstr>
      <vt:lpstr>UN Global Compact</vt:lpstr>
      <vt:lpstr>PowerPoint Sunusu</vt:lpstr>
      <vt:lpstr>PowerPoint Sunusu</vt:lpstr>
      <vt:lpstr>PowerPoint Sunusu</vt:lpstr>
      <vt:lpstr>Mindsite Şirketinin Çözümleri</vt:lpstr>
      <vt:lpstr>PowerPoint Sunusu</vt:lpstr>
      <vt:lpstr>Usersdot Şirketinin Çözümleri</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FINTEGRAL SUNUM</dc:title>
  <dc:creator>Batuhan Yelseli</dc:creator>
  <cp:lastModifiedBy>Mehmet Oğuz Öztekin</cp:lastModifiedBy>
  <cp:revision>8</cp:revision>
  <dcterms:created xsi:type="dcterms:W3CDTF">2006-08-16T00:00:00Z</dcterms:created>
  <dcterms:modified xsi:type="dcterms:W3CDTF">2024-10-24T11:50:10Z</dcterms:modified>
  <dc:identifier>DAGT8yb42Oo</dc:identifier>
</cp:coreProperties>
</file>

<file path=docProps/thumbnail.jpeg>
</file>